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notesSlides/notesSlide16.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rts/chart4.xml" ContentType="application/vnd.openxmlformats-officedocument.drawingml.chart+xml"/>
  <Override PartName="/ppt/notesSlides/notesSlide27.xml" ContentType="application/vnd.openxmlformats-officedocument.presentationml.notesSlide+xml"/>
  <Override PartName="/ppt/charts/chart5.xml" ContentType="application/vnd.openxmlformats-officedocument.drawingml.chart+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8"/>
  </p:notesMasterIdLst>
  <p:handoutMasterIdLst>
    <p:handoutMasterId r:id="rId39"/>
  </p:handoutMasterIdLst>
  <p:sldIdLst>
    <p:sldId id="257" r:id="rId2"/>
    <p:sldId id="293" r:id="rId3"/>
    <p:sldId id="259" r:id="rId4"/>
    <p:sldId id="292" r:id="rId5"/>
    <p:sldId id="272" r:id="rId6"/>
    <p:sldId id="294" r:id="rId7"/>
    <p:sldId id="295" r:id="rId8"/>
    <p:sldId id="297" r:id="rId9"/>
    <p:sldId id="298" r:id="rId10"/>
    <p:sldId id="299" r:id="rId11"/>
    <p:sldId id="300" r:id="rId12"/>
    <p:sldId id="301" r:id="rId13"/>
    <p:sldId id="302" r:id="rId14"/>
    <p:sldId id="303" r:id="rId15"/>
    <p:sldId id="304" r:id="rId16"/>
    <p:sldId id="315" r:id="rId17"/>
    <p:sldId id="306" r:id="rId18"/>
    <p:sldId id="308" r:id="rId19"/>
    <p:sldId id="309" r:id="rId20"/>
    <p:sldId id="310" r:id="rId21"/>
    <p:sldId id="311" r:id="rId22"/>
    <p:sldId id="312" r:id="rId23"/>
    <p:sldId id="289" r:id="rId24"/>
    <p:sldId id="278" r:id="rId25"/>
    <p:sldId id="279" r:id="rId26"/>
    <p:sldId id="285" r:id="rId27"/>
    <p:sldId id="287" r:id="rId28"/>
    <p:sldId id="291" r:id="rId29"/>
    <p:sldId id="283" r:id="rId30"/>
    <p:sldId id="276" r:id="rId31"/>
    <p:sldId id="271" r:id="rId32"/>
    <p:sldId id="313" r:id="rId33"/>
    <p:sldId id="314" r:id="rId34"/>
    <p:sldId id="284" r:id="rId35"/>
    <p:sldId id="281" r:id="rId36"/>
    <p:sldId id="282" r:id="rId3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9638" autoAdjust="0"/>
  </p:normalViewPr>
  <p:slideViewPr>
    <p:cSldViewPr>
      <p:cViewPr varScale="1">
        <p:scale>
          <a:sx n="108" d="100"/>
          <a:sy n="108" d="100"/>
        </p:scale>
        <p:origin x="-36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4" d="100"/>
          <a:sy n="54" d="100"/>
        </p:scale>
        <p:origin x="-2508" y="-96"/>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657980456026076"/>
          <c:y val="3.9190897597977246E-2"/>
          <c:w val="0.85423452768729669"/>
          <c:h val="0.61061946902654862"/>
        </c:manualLayout>
      </c:layout>
      <c:barChart>
        <c:barDir val="col"/>
        <c:grouping val="clustered"/>
        <c:varyColors val="0"/>
        <c:ser>
          <c:idx val="0"/>
          <c:order val="0"/>
          <c:tx>
            <c:strRef>
              <c:f>Sheet1!$A$15</c:f>
              <c:strCache>
                <c:ptCount val="1"/>
                <c:pt idx="0">
                  <c:v>JIFL</c:v>
                </c:pt>
              </c:strCache>
            </c:strRef>
          </c:tx>
          <c:spPr>
            <a:solidFill>
              <a:schemeClr val="accent1">
                <a:lumMod val="75000"/>
              </a:schemeClr>
            </a:solidFill>
            <a:ln w="10642">
              <a:solidFill>
                <a:srgbClr val="000000"/>
              </a:solidFill>
              <a:prstDash val="solid"/>
            </a:ln>
          </c:spPr>
          <c:invertIfNegative val="0"/>
          <c:dLbls>
            <c:numFmt formatCode="0.00" sourceLinked="0"/>
            <c:spPr>
              <a:noFill/>
              <a:ln w="21283">
                <a:noFill/>
              </a:ln>
            </c:spPr>
            <c:txPr>
              <a:bodyPr/>
              <a:lstStyle/>
              <a:p>
                <a:pPr>
                  <a:defRPr sz="2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Sheet1!$D$14:$F$14</c:f>
              <c:strCache>
                <c:ptCount val="3"/>
                <c:pt idx="0">
                  <c:v>System Call Monitoring</c:v>
                </c:pt>
                <c:pt idx="1">
                  <c:v>Call Tracing</c:v>
                </c:pt>
                <c:pt idx="2">
                  <c:v>Basic Block Counting</c:v>
                </c:pt>
              </c:strCache>
            </c:strRef>
          </c:cat>
          <c:val>
            <c:numRef>
              <c:f>Sheet1!$D$15:$F$15</c:f>
              <c:numCache>
                <c:formatCode>General</c:formatCode>
                <c:ptCount val="3"/>
                <c:pt idx="0">
                  <c:v>0.96905093162740263</c:v>
                </c:pt>
                <c:pt idx="1">
                  <c:v>0.9527349704768312</c:v>
                </c:pt>
                <c:pt idx="2">
                  <c:v>0.82819978564914365</c:v>
                </c:pt>
              </c:numCache>
            </c:numRef>
          </c:val>
        </c:ser>
        <c:ser>
          <c:idx val="1"/>
          <c:order val="1"/>
          <c:tx>
            <c:strRef>
              <c:f>Sheet1!$A$16</c:f>
              <c:strCache>
                <c:ptCount val="1"/>
                <c:pt idx="0">
                  <c:v>Kprobes</c:v>
                </c:pt>
              </c:strCache>
            </c:strRef>
          </c:tx>
          <c:spPr>
            <a:solidFill>
              <a:schemeClr val="accent1">
                <a:lumMod val="40000"/>
                <a:lumOff val="60000"/>
              </a:schemeClr>
            </a:solidFill>
            <a:ln w="10642">
              <a:solidFill>
                <a:srgbClr val="000000"/>
              </a:solidFill>
              <a:prstDash val="solid"/>
            </a:ln>
          </c:spPr>
          <c:invertIfNegative val="0"/>
          <c:dLbls>
            <c:numFmt formatCode="0.00" sourceLinked="0"/>
            <c:spPr>
              <a:noFill/>
              <a:ln w="21283">
                <a:noFill/>
              </a:ln>
            </c:spPr>
            <c:txPr>
              <a:bodyPr/>
              <a:lstStyle/>
              <a:p>
                <a:pPr>
                  <a:defRPr sz="2000" b="0" i="0" u="none" strike="noStrike" baseline="0">
                    <a:solidFill>
                      <a:srgbClr val="000000"/>
                    </a:solidFill>
                    <a:latin typeface="Arial"/>
                    <a:ea typeface="Arial"/>
                    <a:cs typeface="Arial"/>
                  </a:defRPr>
                </a:pPr>
                <a:endParaRPr lang="en-US"/>
              </a:p>
            </c:txPr>
            <c:showLegendKey val="0"/>
            <c:showVal val="1"/>
            <c:showCatName val="0"/>
            <c:showSerName val="0"/>
            <c:showPercent val="0"/>
            <c:showBubbleSize val="0"/>
            <c:showLeaderLines val="0"/>
          </c:dLbls>
          <c:cat>
            <c:strRef>
              <c:f>Sheet1!$D$14:$F$14</c:f>
              <c:strCache>
                <c:ptCount val="3"/>
                <c:pt idx="0">
                  <c:v>System Call Monitoring</c:v>
                </c:pt>
                <c:pt idx="1">
                  <c:v>Call Tracing</c:v>
                </c:pt>
                <c:pt idx="2">
                  <c:v>Basic Block Counting</c:v>
                </c:pt>
              </c:strCache>
            </c:strRef>
          </c:cat>
          <c:val>
            <c:numRef>
              <c:f>Sheet1!$D$16:$F$16</c:f>
              <c:numCache>
                <c:formatCode>General</c:formatCode>
                <c:ptCount val="3"/>
                <c:pt idx="0">
                  <c:v>0.99525898509529231</c:v>
                </c:pt>
                <c:pt idx="1">
                  <c:v>0.21580737713102713</c:v>
                </c:pt>
                <c:pt idx="2">
                  <c:v>2.6255982851931491E-2</c:v>
                </c:pt>
              </c:numCache>
            </c:numRef>
          </c:val>
        </c:ser>
        <c:dLbls>
          <c:showLegendKey val="0"/>
          <c:showVal val="0"/>
          <c:showCatName val="0"/>
          <c:showSerName val="0"/>
          <c:showPercent val="0"/>
          <c:showBubbleSize val="0"/>
        </c:dLbls>
        <c:gapWidth val="150"/>
        <c:axId val="172788736"/>
        <c:axId val="172806912"/>
      </c:barChart>
      <c:catAx>
        <c:axId val="172788736"/>
        <c:scaling>
          <c:orientation val="minMax"/>
        </c:scaling>
        <c:delete val="0"/>
        <c:axPos val="b"/>
        <c:numFmt formatCode="General" sourceLinked="1"/>
        <c:majorTickMark val="out"/>
        <c:minorTickMark val="none"/>
        <c:tickLblPos val="nextTo"/>
        <c:spPr>
          <a:ln w="2660">
            <a:solidFill>
              <a:srgbClr val="000000"/>
            </a:solidFill>
            <a:prstDash val="solid"/>
          </a:ln>
        </c:spPr>
        <c:txPr>
          <a:bodyPr rot="0" vert="horz"/>
          <a:lstStyle/>
          <a:p>
            <a:pPr>
              <a:defRPr sz="2000" b="0" i="0" u="none" strike="noStrike" baseline="0">
                <a:solidFill>
                  <a:srgbClr val="000000"/>
                </a:solidFill>
                <a:latin typeface="Arial"/>
                <a:ea typeface="Arial"/>
                <a:cs typeface="Arial"/>
              </a:defRPr>
            </a:pPr>
            <a:endParaRPr lang="en-US"/>
          </a:p>
        </c:txPr>
        <c:crossAx val="172806912"/>
        <c:crosses val="autoZero"/>
        <c:auto val="1"/>
        <c:lblAlgn val="ctr"/>
        <c:lblOffset val="100"/>
        <c:tickLblSkip val="1"/>
        <c:tickMarkSkip val="1"/>
        <c:noMultiLvlLbl val="0"/>
      </c:catAx>
      <c:valAx>
        <c:axId val="172806912"/>
        <c:scaling>
          <c:orientation val="minMax"/>
          <c:max val="1.1000000000000001"/>
          <c:min val="0"/>
        </c:scaling>
        <c:delete val="0"/>
        <c:axPos val="l"/>
        <c:majorGridlines>
          <c:spPr>
            <a:ln w="2660">
              <a:solidFill>
                <a:srgbClr val="C0C0C0"/>
              </a:solidFill>
              <a:prstDash val="sysDash"/>
            </a:ln>
          </c:spPr>
        </c:majorGridlines>
        <c:numFmt formatCode="General" sourceLinked="1"/>
        <c:majorTickMark val="out"/>
        <c:minorTickMark val="none"/>
        <c:tickLblPos val="nextTo"/>
        <c:spPr>
          <a:ln w="2660">
            <a:solidFill>
              <a:srgbClr val="000000"/>
            </a:solidFill>
            <a:prstDash val="solid"/>
          </a:ln>
        </c:spPr>
        <c:txPr>
          <a:bodyPr rot="0" vert="horz"/>
          <a:lstStyle/>
          <a:p>
            <a:pPr>
              <a:defRPr sz="2000" b="0" i="0" u="none" strike="noStrike" baseline="0">
                <a:solidFill>
                  <a:srgbClr val="000000"/>
                </a:solidFill>
                <a:latin typeface="Arial"/>
                <a:ea typeface="Arial"/>
                <a:cs typeface="Arial"/>
              </a:defRPr>
            </a:pPr>
            <a:endParaRPr lang="en-US"/>
          </a:p>
        </c:txPr>
        <c:crossAx val="172788736"/>
        <c:crosses val="autoZero"/>
        <c:crossBetween val="between"/>
      </c:valAx>
      <c:spPr>
        <a:noFill/>
        <a:ln w="21283">
          <a:noFill/>
        </a:ln>
      </c:spPr>
    </c:plotArea>
    <c:legend>
      <c:legendPos val="b"/>
      <c:layout>
        <c:manualLayout>
          <c:xMode val="edge"/>
          <c:yMode val="edge"/>
          <c:x val="0.41271739397061347"/>
          <c:y val="0.83136628780774668"/>
          <c:w val="0.29542436307938535"/>
          <c:h val="0.1011378002528445"/>
        </c:manualLayout>
      </c:layout>
      <c:overlay val="0"/>
      <c:spPr>
        <a:noFill/>
        <a:ln w="2660">
          <a:solidFill>
            <a:srgbClr val="000000"/>
          </a:solidFill>
          <a:prstDash val="solid"/>
        </a:ln>
      </c:spPr>
      <c:txPr>
        <a:bodyPr/>
        <a:lstStyle/>
        <a:p>
          <a:pPr>
            <a:defRPr sz="2000"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1006"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2.403846153846154E-3"/>
          <c:y val="0.16393442622950818"/>
          <c:w val="0.97836538461538458"/>
          <c:h val="0.83401639344262291"/>
        </c:manualLayout>
      </c:layout>
      <c:pieChart>
        <c:varyColors val="0"/>
        <c:ser>
          <c:idx val="0"/>
          <c:order val="0"/>
          <c:tx>
            <c:strRef>
              <c:f>Sheet1!$A$2</c:f>
              <c:strCache>
                <c:ptCount val="1"/>
                <c:pt idx="0">
                  <c:v>Region 1</c:v>
                </c:pt>
              </c:strCache>
            </c:strRef>
          </c:tx>
          <c:spPr>
            <a:solidFill>
              <a:srgbClr val="FF0000"/>
            </a:solidFill>
            <a:ln w="12708">
              <a:noFill/>
            </a:ln>
          </c:spPr>
          <c:dPt>
            <c:idx val="0"/>
            <c:bubble3D val="0"/>
            <c:spPr>
              <a:solidFill>
                <a:schemeClr val="accent1">
                  <a:lumMod val="60000"/>
                  <a:lumOff val="40000"/>
                </a:schemeClr>
              </a:solidFill>
              <a:ln w="12708">
                <a:noFill/>
              </a:ln>
            </c:spPr>
          </c:dPt>
          <c:dPt>
            <c:idx val="1"/>
            <c:bubble3D val="0"/>
            <c:spPr>
              <a:solidFill>
                <a:schemeClr val="accent5">
                  <a:lumMod val="60000"/>
                  <a:lumOff val="40000"/>
                </a:schemeClr>
              </a:solidFill>
              <a:ln w="12708">
                <a:noFill/>
              </a:ln>
            </c:spPr>
          </c:dPt>
          <c:dPt>
            <c:idx val="2"/>
            <c:bubble3D val="0"/>
            <c:spPr>
              <a:solidFill>
                <a:schemeClr val="bg2"/>
              </a:solidFill>
              <a:ln w="12708">
                <a:noFill/>
              </a:ln>
            </c:spPr>
          </c:dPt>
          <c:dPt>
            <c:idx val="3"/>
            <c:bubble3D val="0"/>
            <c:spPr>
              <a:solidFill>
                <a:schemeClr val="accent3">
                  <a:lumMod val="60000"/>
                  <a:lumOff val="40000"/>
                </a:schemeClr>
              </a:solidFill>
              <a:ln w="12708">
                <a:noFill/>
              </a:ln>
            </c:spPr>
          </c:dPt>
          <c:dPt>
            <c:idx val="4"/>
            <c:bubble3D val="0"/>
            <c:spPr>
              <a:solidFill>
                <a:schemeClr val="accent6">
                  <a:lumMod val="40000"/>
                  <a:lumOff val="60000"/>
                </a:schemeClr>
              </a:solidFill>
              <a:ln w="12708">
                <a:noFill/>
              </a:ln>
            </c:spPr>
          </c:dPt>
          <c:dPt>
            <c:idx val="5"/>
            <c:bubble3D val="0"/>
            <c:spPr>
              <a:solidFill>
                <a:schemeClr val="accent4">
                  <a:lumMod val="60000"/>
                  <a:lumOff val="40000"/>
                </a:schemeClr>
              </a:solidFill>
              <a:ln w="12708">
                <a:noFill/>
              </a:ln>
            </c:spPr>
          </c:dPt>
          <c:dLbls>
            <c:dLbl>
              <c:idx val="0"/>
              <c:layout>
                <c:manualLayout>
                  <c:x val="0.13392441844276987"/>
                  <c:y val="6.3946413459924243E-3"/>
                </c:manualLayout>
              </c:layout>
              <c:tx>
                <c:rich>
                  <a:bodyPr/>
                  <a:lstStyle/>
                  <a:p>
                    <a:pPr>
                      <a:defRPr sz="1600" b="0" i="0" u="none" strike="noStrike" baseline="0">
                        <a:solidFill>
                          <a:schemeClr val="tx1"/>
                        </a:solidFill>
                        <a:latin typeface="Calibri" pitchFamily="34" charset="0"/>
                        <a:ea typeface="Calibri"/>
                        <a:cs typeface="Calibri" pitchFamily="34" charset="0"/>
                      </a:defRPr>
                    </a:pPr>
                    <a:r>
                      <a:rPr lang="en-US" sz="1600" dirty="0" smtClean="0">
                        <a:solidFill>
                          <a:schemeClr val="tx1"/>
                        </a:solidFill>
                        <a:latin typeface="Calibri" pitchFamily="34" charset="0"/>
                        <a:cs typeface="Calibri" pitchFamily="34" charset="0"/>
                      </a:rPr>
                      <a:t>Drivers,</a:t>
                    </a:r>
                    <a:r>
                      <a:rPr lang="en-US" sz="1600" baseline="0" dirty="0" smtClean="0">
                        <a:solidFill>
                          <a:schemeClr val="tx1"/>
                        </a:solidFill>
                        <a:latin typeface="Calibri" pitchFamily="34" charset="0"/>
                        <a:cs typeface="Calibri" pitchFamily="34" charset="0"/>
                      </a:rPr>
                      <a:t> </a:t>
                    </a:r>
                    <a:r>
                      <a:rPr lang="en-US" sz="1600" dirty="0" smtClean="0">
                        <a:solidFill>
                          <a:schemeClr val="tx1"/>
                        </a:solidFill>
                        <a:latin typeface="Calibri" pitchFamily="34" charset="0"/>
                        <a:cs typeface="Calibri" pitchFamily="34" charset="0"/>
                      </a:rPr>
                      <a:t>47</a:t>
                    </a:r>
                    <a:r>
                      <a:rPr lang="en-US" sz="1600" dirty="0">
                        <a:solidFill>
                          <a:schemeClr val="tx1"/>
                        </a:solidFill>
                        <a:latin typeface="Calibri" pitchFamily="34" charset="0"/>
                        <a:cs typeface="Calibri" pitchFamily="34" charset="0"/>
                      </a:rPr>
                      <a:t>%</a:t>
                    </a:r>
                    <a:endParaRPr lang="en-US" dirty="0"/>
                  </a:p>
                </c:rich>
              </c:tx>
              <c:spPr>
                <a:noFill/>
                <a:ln w="12708">
                  <a:noFill/>
                </a:ln>
              </c:spPr>
              <c:dLblPos val="bestFit"/>
              <c:showLegendKey val="0"/>
              <c:showVal val="0"/>
              <c:showCatName val="1"/>
              <c:showSerName val="0"/>
              <c:showPercent val="1"/>
              <c:showBubbleSize val="0"/>
            </c:dLbl>
            <c:dLbl>
              <c:idx val="1"/>
              <c:layout>
                <c:manualLayout>
                  <c:x val="-6.8020411985402929E-2"/>
                  <c:y val="0.14135206594787297"/>
                </c:manualLayout>
              </c:layout>
              <c:dLblPos val="bestFit"/>
              <c:showLegendKey val="0"/>
              <c:showVal val="0"/>
              <c:showCatName val="1"/>
              <c:showSerName val="0"/>
              <c:showPercent val="1"/>
              <c:showBubbleSize val="0"/>
            </c:dLbl>
            <c:dLbl>
              <c:idx val="2"/>
              <c:layout>
                <c:manualLayout>
                  <c:x val="-7.8535590453734191E-2"/>
                  <c:y val="0.11267604434626047"/>
                </c:manualLayout>
              </c:layout>
              <c:tx>
                <c:rich>
                  <a:bodyPr/>
                  <a:lstStyle/>
                  <a:p>
                    <a:pPr>
                      <a:defRPr sz="1600" b="0" i="0" u="none" strike="noStrike" baseline="0">
                        <a:solidFill>
                          <a:schemeClr val="tx1"/>
                        </a:solidFill>
                        <a:latin typeface="Calibri" pitchFamily="34" charset="0"/>
                        <a:ea typeface="Gill Sans"/>
                        <a:cs typeface="Calibri" pitchFamily="34" charset="0"/>
                      </a:defRPr>
                    </a:pPr>
                    <a:r>
                      <a:rPr lang="en-US" sz="1600" dirty="0">
                        <a:latin typeface="Calibri" pitchFamily="34" charset="0"/>
                        <a:cs typeface="Calibri" pitchFamily="34" charset="0"/>
                      </a:rPr>
                      <a:t>Net, </a:t>
                    </a:r>
                    <a:endParaRPr lang="en-US" sz="1600" dirty="0" smtClean="0">
                      <a:latin typeface="Calibri" pitchFamily="34" charset="0"/>
                      <a:cs typeface="Calibri" pitchFamily="34" charset="0"/>
                    </a:endParaRPr>
                  </a:p>
                  <a:p>
                    <a:pPr>
                      <a:defRPr sz="1600" b="0" i="0" u="none" strike="noStrike" baseline="0">
                        <a:solidFill>
                          <a:schemeClr val="tx1"/>
                        </a:solidFill>
                        <a:latin typeface="Calibri" pitchFamily="34" charset="0"/>
                        <a:ea typeface="Gill Sans"/>
                        <a:cs typeface="Calibri" pitchFamily="34" charset="0"/>
                      </a:defRPr>
                    </a:pPr>
                    <a:r>
                      <a:rPr lang="en-US" sz="1600" dirty="0" smtClean="0">
                        <a:latin typeface="Calibri" pitchFamily="34" charset="0"/>
                        <a:cs typeface="Calibri" pitchFamily="34" charset="0"/>
                      </a:rPr>
                      <a:t>6</a:t>
                    </a:r>
                    <a:r>
                      <a:rPr lang="en-US" sz="1600" dirty="0">
                        <a:latin typeface="Calibri" pitchFamily="34" charset="0"/>
                        <a:cs typeface="Calibri" pitchFamily="34" charset="0"/>
                      </a:rPr>
                      <a:t>%</a:t>
                    </a:r>
                    <a:endParaRPr lang="en-US" dirty="0"/>
                  </a:p>
                </c:rich>
              </c:tx>
              <c:numFmt formatCode="0%" sourceLinked="0"/>
              <c:spPr>
                <a:noFill/>
                <a:ln w="12708">
                  <a:noFill/>
                </a:ln>
              </c:spPr>
              <c:dLblPos val="bestFit"/>
              <c:showLegendKey val="0"/>
              <c:showVal val="0"/>
              <c:showCatName val="1"/>
              <c:showSerName val="0"/>
              <c:showPercent val="1"/>
              <c:showBubbleSize val="0"/>
            </c:dLbl>
            <c:dLbl>
              <c:idx val="3"/>
              <c:layout>
                <c:manualLayout>
                  <c:x val="-0.13475005400189982"/>
                  <c:y val="6.8880294593910221E-2"/>
                </c:manualLayout>
              </c:layout>
              <c:dLblPos val="bestFit"/>
              <c:showLegendKey val="0"/>
              <c:showVal val="0"/>
              <c:showCatName val="1"/>
              <c:showSerName val="0"/>
              <c:showPercent val="1"/>
              <c:showBubbleSize val="0"/>
            </c:dLbl>
            <c:dLbl>
              <c:idx val="4"/>
              <c:layout>
                <c:manualLayout>
                  <c:x val="-0.16895176900606848"/>
                  <c:y val="-0.13994603011454165"/>
                </c:manualLayout>
              </c:layout>
              <c:dLblPos val="bestFit"/>
              <c:showLegendKey val="0"/>
              <c:showVal val="0"/>
              <c:showCatName val="1"/>
              <c:showSerName val="0"/>
              <c:showPercent val="1"/>
              <c:showBubbleSize val="0"/>
            </c:dLbl>
            <c:dLbl>
              <c:idx val="5"/>
              <c:layout>
                <c:manualLayout>
                  <c:x val="1.4180706596881804E-2"/>
                  <c:y val="0"/>
                </c:manualLayout>
              </c:layout>
              <c:dLblPos val="bestFit"/>
              <c:showLegendKey val="0"/>
              <c:showVal val="0"/>
              <c:showCatName val="1"/>
              <c:showSerName val="0"/>
              <c:showPercent val="1"/>
              <c:showBubbleSize val="0"/>
            </c:dLbl>
            <c:spPr>
              <a:noFill/>
              <a:ln w="12708">
                <a:noFill/>
              </a:ln>
            </c:spPr>
            <c:txPr>
              <a:bodyPr/>
              <a:lstStyle/>
              <a:p>
                <a:pPr>
                  <a:defRPr sz="1600" b="0" i="0" u="none" strike="noStrike" baseline="0">
                    <a:solidFill>
                      <a:schemeClr val="tx1"/>
                    </a:solidFill>
                    <a:latin typeface="Calibri" pitchFamily="34" charset="0"/>
                    <a:ea typeface="Gill Sans"/>
                    <a:cs typeface="Calibri" pitchFamily="34" charset="0"/>
                  </a:defRPr>
                </a:pPr>
                <a:endParaRPr lang="en-US"/>
              </a:p>
            </c:txPr>
            <c:showLegendKey val="0"/>
            <c:showVal val="0"/>
            <c:showCatName val="1"/>
            <c:showSerName val="0"/>
            <c:showPercent val="0"/>
            <c:showBubbleSize val="0"/>
            <c:showLeaderLines val="0"/>
          </c:dLbls>
          <c:cat>
            <c:strRef>
              <c:f>Sheet1!$B$1:$G$1</c:f>
              <c:strCache>
                <c:ptCount val="6"/>
                <c:pt idx="0">
                  <c:v>Drivers</c:v>
                </c:pt>
                <c:pt idx="1">
                  <c:v>Sound</c:v>
                </c:pt>
                <c:pt idx="2">
                  <c:v>Net</c:v>
                </c:pt>
                <c:pt idx="3">
                  <c:v>FS</c:v>
                </c:pt>
                <c:pt idx="4">
                  <c:v>Arch</c:v>
                </c:pt>
                <c:pt idx="5">
                  <c:v>Other</c:v>
                </c:pt>
              </c:strCache>
            </c:strRef>
          </c:cat>
          <c:val>
            <c:numRef>
              <c:f>Sheet1!$B$2:$G$2</c:f>
              <c:numCache>
                <c:formatCode>General</c:formatCode>
                <c:ptCount val="6"/>
                <c:pt idx="0">
                  <c:v>3.75</c:v>
                </c:pt>
                <c:pt idx="1">
                  <c:v>0.5</c:v>
                </c:pt>
                <c:pt idx="2">
                  <c:v>0.5</c:v>
                </c:pt>
                <c:pt idx="3">
                  <c:v>0.75</c:v>
                </c:pt>
                <c:pt idx="4">
                  <c:v>2</c:v>
                </c:pt>
                <c:pt idx="5">
                  <c:v>0.5</c:v>
                </c:pt>
              </c:numCache>
            </c:numRef>
          </c:val>
        </c:ser>
        <c:dLbls>
          <c:showLegendKey val="0"/>
          <c:showVal val="0"/>
          <c:showCatName val="0"/>
          <c:showSerName val="0"/>
          <c:showPercent val="0"/>
          <c:showBubbleSize val="0"/>
          <c:showLeaderLines val="0"/>
        </c:dLbls>
        <c:firstSliceAng val="193"/>
      </c:pieChart>
      <c:spPr>
        <a:noFill/>
        <a:ln w="12708">
          <a:noFill/>
        </a:ln>
      </c:spPr>
    </c:plotArea>
    <c:plotVisOnly val="1"/>
    <c:dispBlanksAs val="zero"/>
    <c:showDLblsOverMax val="0"/>
  </c:chart>
  <c:spPr>
    <a:noFill/>
    <a:ln>
      <a:noFill/>
    </a:ln>
  </c:spPr>
  <c:txPr>
    <a:bodyPr/>
    <a:lstStyle/>
    <a:p>
      <a:pPr>
        <a:defRPr sz="1301" b="0" i="0" u="none" strike="noStrike" baseline="0">
          <a:solidFill>
            <a:srgbClr val="000000"/>
          </a:solidFill>
          <a:latin typeface="Gill Sans"/>
          <a:ea typeface="Gill Sans"/>
          <a:cs typeface="Gill Sans"/>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861265260821311"/>
          <c:y val="0.19933554817275748"/>
          <c:w val="0.72364039955604886"/>
          <c:h val="0.47176079734219267"/>
        </c:manualLayout>
      </c:layout>
      <c:barChart>
        <c:barDir val="col"/>
        <c:grouping val="clustered"/>
        <c:varyColors val="0"/>
        <c:ser>
          <c:idx val="0"/>
          <c:order val="0"/>
          <c:tx>
            <c:strRef>
              <c:f>Sheet1!$A$2</c:f>
              <c:strCache>
                <c:ptCount val="1"/>
                <c:pt idx="0">
                  <c:v>Native</c:v>
                </c:pt>
              </c:strCache>
            </c:strRef>
          </c:tx>
          <c:spPr>
            <a:solidFill>
              <a:schemeClr val="accent1">
                <a:lumMod val="60000"/>
                <a:lumOff val="40000"/>
              </a:schemeClr>
            </a:solidFill>
            <a:ln w="9478">
              <a:noFill/>
            </a:ln>
            <a:effectLst>
              <a:outerShdw dist="35921" dir="2700000" algn="br">
                <a:srgbClr val="000000"/>
              </a:outerShdw>
            </a:effectLst>
          </c:spPr>
          <c:invertIfNegative val="0"/>
          <c:cat>
            <c:strRef>
              <c:f>Sheet1!$B$1:$H$1</c:f>
              <c:strCache>
                <c:ptCount val="7"/>
                <c:pt idx="0">
                  <c:v>apachebench</c:v>
                </c:pt>
                <c:pt idx="1">
                  <c:v> </c:v>
                </c:pt>
                <c:pt idx="2">
                  <c:v> </c:v>
                </c:pt>
                <c:pt idx="3">
                  <c:v>fileserver</c:v>
                </c:pt>
                <c:pt idx="4">
                  <c:v>webserver</c:v>
                </c:pt>
                <c:pt idx="5">
                  <c:v>webproxy</c:v>
                </c:pt>
                <c:pt idx="6">
                  <c:v>varmail</c:v>
                </c:pt>
              </c:strCache>
            </c:strRef>
          </c:cat>
          <c:val>
            <c:numRef>
              <c:f>Sheet1!$B$2:$H$2</c:f>
              <c:numCache>
                <c:formatCode>General</c:formatCode>
                <c:ptCount val="7"/>
                <c:pt idx="0">
                  <c:v>9100</c:v>
                </c:pt>
                <c:pt idx="1">
                  <c:v>0</c:v>
                </c:pt>
                <c:pt idx="2">
                  <c:v>0</c:v>
                </c:pt>
                <c:pt idx="3">
                  <c:v>9500</c:v>
                </c:pt>
                <c:pt idx="4">
                  <c:v>19000</c:v>
                </c:pt>
                <c:pt idx="5">
                  <c:v>18000</c:v>
                </c:pt>
                <c:pt idx="6">
                  <c:v>1000</c:v>
                </c:pt>
              </c:numCache>
            </c:numRef>
          </c:val>
        </c:ser>
        <c:ser>
          <c:idx val="1"/>
          <c:order val="1"/>
          <c:tx>
            <c:strRef>
              <c:f>Sheet1!$A$3</c:f>
              <c:strCache>
                <c:ptCount val="1"/>
                <c:pt idx="0">
                  <c:v>Instrumented</c:v>
                </c:pt>
              </c:strCache>
            </c:strRef>
          </c:tx>
          <c:spPr>
            <a:solidFill>
              <a:schemeClr val="accent1">
                <a:lumMod val="75000"/>
              </a:schemeClr>
            </a:solidFill>
            <a:ln w="9478">
              <a:noFill/>
            </a:ln>
            <a:effectLst>
              <a:outerShdw dist="35921" dir="2700000" algn="br">
                <a:srgbClr val="000000"/>
              </a:outerShdw>
            </a:effectLst>
          </c:spPr>
          <c:invertIfNegative val="0"/>
          <c:cat>
            <c:strRef>
              <c:f>Sheet1!$B$1:$H$1</c:f>
              <c:strCache>
                <c:ptCount val="7"/>
                <c:pt idx="0">
                  <c:v>apachebench</c:v>
                </c:pt>
                <c:pt idx="1">
                  <c:v> </c:v>
                </c:pt>
                <c:pt idx="2">
                  <c:v> </c:v>
                </c:pt>
                <c:pt idx="3">
                  <c:v>fileserver</c:v>
                </c:pt>
                <c:pt idx="4">
                  <c:v>webserver</c:v>
                </c:pt>
                <c:pt idx="5">
                  <c:v>webproxy</c:v>
                </c:pt>
                <c:pt idx="6">
                  <c:v>varmail</c:v>
                </c:pt>
              </c:strCache>
            </c:strRef>
          </c:cat>
          <c:val>
            <c:numRef>
              <c:f>Sheet1!$B$3:$H$3</c:f>
              <c:numCache>
                <c:formatCode>General</c:formatCode>
                <c:ptCount val="7"/>
                <c:pt idx="0">
                  <c:v>3100</c:v>
                </c:pt>
                <c:pt idx="1">
                  <c:v>0</c:v>
                </c:pt>
                <c:pt idx="2">
                  <c:v>0</c:v>
                </c:pt>
                <c:pt idx="3">
                  <c:v>3000</c:v>
                </c:pt>
                <c:pt idx="4">
                  <c:v>4000</c:v>
                </c:pt>
                <c:pt idx="5">
                  <c:v>4000</c:v>
                </c:pt>
                <c:pt idx="6">
                  <c:v>800</c:v>
                </c:pt>
              </c:numCache>
            </c:numRef>
          </c:val>
        </c:ser>
        <c:dLbls>
          <c:showLegendKey val="0"/>
          <c:showVal val="0"/>
          <c:showCatName val="0"/>
          <c:showSerName val="0"/>
          <c:showPercent val="0"/>
          <c:showBubbleSize val="0"/>
        </c:dLbls>
        <c:gapWidth val="40"/>
        <c:axId val="192198528"/>
        <c:axId val="192200064"/>
      </c:barChart>
      <c:catAx>
        <c:axId val="192198528"/>
        <c:scaling>
          <c:orientation val="minMax"/>
        </c:scaling>
        <c:delete val="0"/>
        <c:axPos val="b"/>
        <c:numFmt formatCode="General" sourceLinked="1"/>
        <c:majorTickMark val="none"/>
        <c:minorTickMark val="none"/>
        <c:tickLblPos val="low"/>
        <c:spPr>
          <a:ln w="4739">
            <a:solidFill>
              <a:srgbClr val="000000"/>
            </a:solidFill>
            <a:prstDash val="solid"/>
          </a:ln>
        </c:spPr>
        <c:txPr>
          <a:bodyPr rot="0" vert="horz"/>
          <a:lstStyle/>
          <a:p>
            <a:pPr>
              <a:defRPr sz="1300" b="0" i="0" u="none" strike="noStrike" baseline="0">
                <a:solidFill>
                  <a:srgbClr val="000000"/>
                </a:solidFill>
                <a:latin typeface="Gill Sans"/>
                <a:ea typeface="Gill Sans"/>
                <a:cs typeface="Gill Sans"/>
              </a:defRPr>
            </a:pPr>
            <a:endParaRPr lang="en-US"/>
          </a:p>
        </c:txPr>
        <c:crossAx val="192200064"/>
        <c:crosses val="autoZero"/>
        <c:auto val="1"/>
        <c:lblAlgn val="ctr"/>
        <c:lblOffset val="100"/>
        <c:tickLblSkip val="1"/>
        <c:tickMarkSkip val="1"/>
        <c:noMultiLvlLbl val="0"/>
      </c:catAx>
      <c:valAx>
        <c:axId val="192200064"/>
        <c:scaling>
          <c:orientation val="minMax"/>
        </c:scaling>
        <c:delete val="0"/>
        <c:axPos val="l"/>
        <c:majorGridlines>
          <c:spPr>
            <a:ln w="4739">
              <a:solidFill>
                <a:srgbClr val="AAAAAA"/>
              </a:solidFill>
              <a:prstDash val="solid"/>
            </a:ln>
          </c:spPr>
        </c:majorGridlines>
        <c:title>
          <c:tx>
            <c:rich>
              <a:bodyPr/>
              <a:lstStyle/>
              <a:p>
                <a:pPr>
                  <a:defRPr sz="1600" b="0" i="0" u="none" strike="noStrike" baseline="0">
                    <a:solidFill>
                      <a:srgbClr val="000000"/>
                    </a:solidFill>
                    <a:latin typeface="Gill Sans"/>
                    <a:ea typeface="Gill Sans"/>
                    <a:cs typeface="Gill Sans"/>
                  </a:defRPr>
                </a:pPr>
                <a:r>
                  <a:rPr lang="en-US" sz="1600"/>
                  <a:t>Throughput (ops/s)</a:t>
                </a:r>
              </a:p>
            </c:rich>
          </c:tx>
          <c:layout>
            <c:manualLayout>
              <c:xMode val="edge"/>
              <c:yMode val="edge"/>
              <c:x val="0.13343306086596507"/>
              <c:y val="0.20670392129375931"/>
            </c:manualLayout>
          </c:layout>
          <c:overlay val="0"/>
          <c:spPr>
            <a:noFill/>
            <a:ln w="9478">
              <a:noFill/>
            </a:ln>
          </c:spPr>
        </c:title>
        <c:numFmt formatCode="General" sourceLinked="1"/>
        <c:majorTickMark val="none"/>
        <c:minorTickMark val="none"/>
        <c:tickLblPos val="nextTo"/>
        <c:spPr>
          <a:ln w="4739">
            <a:solidFill>
              <a:srgbClr val="000000"/>
            </a:solidFill>
            <a:prstDash val="solid"/>
          </a:ln>
        </c:spPr>
        <c:txPr>
          <a:bodyPr rot="0" vert="horz"/>
          <a:lstStyle/>
          <a:p>
            <a:pPr>
              <a:defRPr sz="1200" b="0" i="0" u="none" strike="noStrike" baseline="0">
                <a:solidFill>
                  <a:srgbClr val="000000"/>
                </a:solidFill>
                <a:latin typeface="Gill Sans"/>
                <a:ea typeface="Gill Sans"/>
                <a:cs typeface="Gill Sans"/>
              </a:defRPr>
            </a:pPr>
            <a:endParaRPr lang="en-US"/>
          </a:p>
        </c:txPr>
        <c:crossAx val="192198528"/>
        <c:crosses val="autoZero"/>
        <c:crossBetween val="between"/>
      </c:valAx>
      <c:spPr>
        <a:noFill/>
        <a:ln w="9478">
          <a:noFill/>
        </a:ln>
      </c:spPr>
    </c:plotArea>
    <c:legend>
      <c:legendPos val="r"/>
      <c:layout>
        <c:manualLayout>
          <c:xMode val="edge"/>
          <c:yMode val="edge"/>
          <c:x val="0.7247502774694784"/>
          <c:y val="1.6611295681063124E-2"/>
          <c:w val="0.27524972253052166"/>
          <c:h val="0.15780730897009967"/>
        </c:manualLayout>
      </c:layout>
      <c:overlay val="0"/>
      <c:spPr>
        <a:noFill/>
        <a:ln w="9478">
          <a:noFill/>
        </a:ln>
      </c:spPr>
      <c:txPr>
        <a:bodyPr/>
        <a:lstStyle/>
        <a:p>
          <a:pPr>
            <a:defRPr sz="1600" b="0" i="0" u="none" strike="noStrike" baseline="0">
              <a:solidFill>
                <a:srgbClr val="000000"/>
              </a:solidFill>
              <a:latin typeface="Gill Sans"/>
              <a:ea typeface="Gill Sans"/>
              <a:cs typeface="Gill Sans"/>
            </a:defRPr>
          </a:pPr>
          <a:endParaRPr lang="en-US"/>
        </a:p>
      </c:txPr>
    </c:legend>
    <c:plotVisOnly val="1"/>
    <c:dispBlanksAs val="gap"/>
    <c:showDLblsOverMax val="0"/>
  </c:chart>
  <c:spPr>
    <a:noFill/>
    <a:ln>
      <a:noFill/>
    </a:ln>
  </c:spPr>
  <c:txPr>
    <a:bodyPr/>
    <a:lstStyle/>
    <a:p>
      <a:pPr>
        <a:defRPr sz="970" b="0" i="0" u="none" strike="noStrike" baseline="0">
          <a:solidFill>
            <a:srgbClr val="000000"/>
          </a:solidFill>
          <a:latin typeface="Gill Sans"/>
          <a:ea typeface="Gill Sans"/>
          <a:cs typeface="Gill San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1954022988505746E-2"/>
          <c:y val="9.4102885821831864E-2"/>
          <c:w val="0.90394088669950834"/>
          <c:h val="0.54956085319949854"/>
        </c:manualLayout>
      </c:layout>
      <c:barChart>
        <c:barDir val="col"/>
        <c:grouping val="clustered"/>
        <c:varyColors val="0"/>
        <c:ser>
          <c:idx val="2"/>
          <c:order val="0"/>
          <c:tx>
            <c:strRef>
              <c:f>Sheet1!$E$19</c:f>
              <c:strCache>
                <c:ptCount val="1"/>
                <c:pt idx="0">
                  <c:v> JIFL</c:v>
                </c:pt>
              </c:strCache>
            </c:strRef>
          </c:tx>
          <c:spPr>
            <a:solidFill>
              <a:schemeClr val="accent1">
                <a:lumMod val="75000"/>
              </a:schemeClr>
            </a:solidFill>
            <a:ln w="10560">
              <a:solidFill>
                <a:srgbClr val="000000"/>
              </a:solidFill>
              <a:prstDash val="solid"/>
            </a:ln>
          </c:spPr>
          <c:invertIfNegative val="0"/>
          <c:dLbls>
            <c:numFmt formatCode="0.00" sourceLinked="0"/>
            <c:spPr>
              <a:noFill/>
              <a:ln w="21120">
                <a:noFill/>
              </a:ln>
            </c:spPr>
            <c:txPr>
              <a:bodyPr rot="-5400000" vert="horz"/>
              <a:lstStyle/>
              <a:p>
                <a:pPr algn="ctr">
                  <a:defRPr sz="1600" b="0" i="0" u="none" strike="noStrike" baseline="0">
                    <a:solidFill>
                      <a:srgbClr val="000000"/>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Sheet1!$A$20:$A$28</c:f>
              <c:strCache>
                <c:ptCount val="9"/>
                <c:pt idx="0">
                  <c:v>read </c:v>
                </c:pt>
                <c:pt idx="1">
                  <c:v>write </c:v>
                </c:pt>
                <c:pt idx="2">
                  <c:v>stat </c:v>
                </c:pt>
                <c:pt idx="3">
                  <c:v>fstat </c:v>
                </c:pt>
                <c:pt idx="4">
                  <c:v>     select      (500 fd's)</c:v>
                </c:pt>
                <c:pt idx="5">
                  <c:v>   select      (500 tcp fd's) </c:v>
                </c:pt>
                <c:pt idx="6">
                  <c:v>open+close </c:v>
                </c:pt>
                <c:pt idx="7">
                  <c:v>fork+execve </c:v>
                </c:pt>
                <c:pt idx="8">
                  <c:v>Geometric mean</c:v>
                </c:pt>
              </c:strCache>
            </c:strRef>
          </c:cat>
          <c:val>
            <c:numRef>
              <c:f>Sheet1!$E$20:$E$28</c:f>
              <c:numCache>
                <c:formatCode>General</c:formatCode>
                <c:ptCount val="9"/>
                <c:pt idx="0">
                  <c:v>1.5437001991999992</c:v>
                </c:pt>
                <c:pt idx="1">
                  <c:v>1.9674278038999999</c:v>
                </c:pt>
                <c:pt idx="2">
                  <c:v>1.7042140704299993</c:v>
                </c:pt>
                <c:pt idx="3">
                  <c:v>1.3814711315299999</c:v>
                </c:pt>
                <c:pt idx="4">
                  <c:v>1.77441025405</c:v>
                </c:pt>
                <c:pt idx="5">
                  <c:v>1.7642884048600007</c:v>
                </c:pt>
                <c:pt idx="6">
                  <c:v>2.34917793811</c:v>
                </c:pt>
                <c:pt idx="7">
                  <c:v>1.4971597539599992</c:v>
                </c:pt>
                <c:pt idx="8">
                  <c:v>1.7259051520842608</c:v>
                </c:pt>
              </c:numCache>
            </c:numRef>
          </c:val>
        </c:ser>
        <c:ser>
          <c:idx val="3"/>
          <c:order val="1"/>
          <c:tx>
            <c:strRef>
              <c:f>Sheet1!$H$19</c:f>
              <c:strCache>
                <c:ptCount val="1"/>
                <c:pt idx="0">
                  <c:v> Kprobes</c:v>
                </c:pt>
              </c:strCache>
            </c:strRef>
          </c:tx>
          <c:spPr>
            <a:solidFill>
              <a:schemeClr val="accent1">
                <a:lumMod val="40000"/>
                <a:lumOff val="60000"/>
              </a:schemeClr>
            </a:solidFill>
            <a:ln w="10560">
              <a:solidFill>
                <a:srgbClr val="000000"/>
              </a:solidFill>
              <a:prstDash val="solid"/>
            </a:ln>
          </c:spPr>
          <c:invertIfNegative val="0"/>
          <c:dLbls>
            <c:numFmt formatCode="0.00" sourceLinked="0"/>
            <c:spPr>
              <a:noFill/>
              <a:ln w="21120">
                <a:noFill/>
              </a:ln>
            </c:spPr>
            <c:txPr>
              <a:bodyPr rot="-5400000" vert="horz"/>
              <a:lstStyle/>
              <a:p>
                <a:pPr algn="ctr">
                  <a:defRPr sz="1600" b="0" i="0" u="none" strike="noStrike" baseline="0">
                    <a:solidFill>
                      <a:srgbClr val="000000"/>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Sheet1!$A$20:$A$28</c:f>
              <c:strCache>
                <c:ptCount val="9"/>
                <c:pt idx="0">
                  <c:v>read </c:v>
                </c:pt>
                <c:pt idx="1">
                  <c:v>write </c:v>
                </c:pt>
                <c:pt idx="2">
                  <c:v>stat </c:v>
                </c:pt>
                <c:pt idx="3">
                  <c:v>fstat </c:v>
                </c:pt>
                <c:pt idx="4">
                  <c:v>     select      (500 fd's)</c:v>
                </c:pt>
                <c:pt idx="5">
                  <c:v>   select      (500 tcp fd's) </c:v>
                </c:pt>
                <c:pt idx="6">
                  <c:v>open+close </c:v>
                </c:pt>
                <c:pt idx="7">
                  <c:v>fork+execve </c:v>
                </c:pt>
                <c:pt idx="8">
                  <c:v>Geometric mean</c:v>
                </c:pt>
              </c:strCache>
            </c:strRef>
          </c:cat>
          <c:val>
            <c:numRef>
              <c:f>Sheet1!$H$20:$H$28</c:f>
              <c:numCache>
                <c:formatCode>General</c:formatCode>
                <c:ptCount val="9"/>
                <c:pt idx="0">
                  <c:v>8.6528261952200047</c:v>
                </c:pt>
                <c:pt idx="1">
                  <c:v>8.2587642713200005</c:v>
                </c:pt>
                <c:pt idx="2">
                  <c:v>16.624182030499988</c:v>
                </c:pt>
                <c:pt idx="3">
                  <c:v>7.4986501207799998</c:v>
                </c:pt>
                <c:pt idx="4">
                  <c:v>46.325828472199994</c:v>
                </c:pt>
                <c:pt idx="5">
                  <c:v>44.980744017199974</c:v>
                </c:pt>
                <c:pt idx="6">
                  <c:v>17.394395955200011</c:v>
                </c:pt>
                <c:pt idx="7">
                  <c:v>9.3821582692500005</c:v>
                </c:pt>
                <c:pt idx="8">
                  <c:v>15.316861853330121</c:v>
                </c:pt>
              </c:numCache>
            </c:numRef>
          </c:val>
        </c:ser>
        <c:dLbls>
          <c:showLegendKey val="0"/>
          <c:showVal val="0"/>
          <c:showCatName val="0"/>
          <c:showSerName val="0"/>
          <c:showPercent val="0"/>
          <c:showBubbleSize val="0"/>
        </c:dLbls>
        <c:gapWidth val="150"/>
        <c:axId val="192520192"/>
        <c:axId val="192521728"/>
      </c:barChart>
      <c:catAx>
        <c:axId val="192520192"/>
        <c:scaling>
          <c:orientation val="minMax"/>
        </c:scaling>
        <c:delete val="0"/>
        <c:axPos val="b"/>
        <c:numFmt formatCode="General" sourceLinked="1"/>
        <c:majorTickMark val="out"/>
        <c:minorTickMark val="none"/>
        <c:tickLblPos val="nextTo"/>
        <c:spPr>
          <a:ln w="2640">
            <a:solidFill>
              <a:srgbClr val="000000"/>
            </a:solidFill>
            <a:prstDash val="solid"/>
          </a:ln>
        </c:spPr>
        <c:txPr>
          <a:bodyPr rot="0" vert="horz"/>
          <a:lstStyle/>
          <a:p>
            <a:pPr>
              <a:defRPr sz="1200" b="0" i="0" u="none" strike="noStrike" baseline="0">
                <a:solidFill>
                  <a:srgbClr val="000000"/>
                </a:solidFill>
                <a:latin typeface="Tw Cen MT" pitchFamily="34" charset="0"/>
                <a:ea typeface="Arial"/>
                <a:cs typeface="Arial"/>
              </a:defRPr>
            </a:pPr>
            <a:endParaRPr lang="en-US"/>
          </a:p>
        </c:txPr>
        <c:crossAx val="192521728"/>
        <c:crosses val="autoZero"/>
        <c:auto val="1"/>
        <c:lblAlgn val="ctr"/>
        <c:lblOffset val="100"/>
        <c:tickLblSkip val="1"/>
        <c:tickMarkSkip val="1"/>
        <c:noMultiLvlLbl val="0"/>
      </c:catAx>
      <c:valAx>
        <c:axId val="192521728"/>
        <c:scaling>
          <c:logBase val="10"/>
          <c:orientation val="minMax"/>
        </c:scaling>
        <c:delete val="0"/>
        <c:axPos val="l"/>
        <c:majorGridlines>
          <c:spPr>
            <a:ln w="2640">
              <a:solidFill>
                <a:srgbClr val="C0C0C0"/>
              </a:solidFill>
              <a:prstDash val="sysDash"/>
            </a:ln>
          </c:spPr>
        </c:majorGridlines>
        <c:numFmt formatCode="General" sourceLinked="1"/>
        <c:majorTickMark val="out"/>
        <c:minorTickMark val="none"/>
        <c:tickLblPos val="nextTo"/>
        <c:spPr>
          <a:ln w="2640">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192520192"/>
        <c:crosses val="autoZero"/>
        <c:crossBetween val="between"/>
      </c:valAx>
      <c:spPr>
        <a:noFill/>
        <a:ln w="21120">
          <a:noFill/>
        </a:ln>
      </c:spPr>
    </c:plotArea>
    <c:legend>
      <c:legendPos val="b"/>
      <c:layout>
        <c:manualLayout>
          <c:xMode val="edge"/>
          <c:yMode val="edge"/>
          <c:x val="0.25454935735244177"/>
          <c:y val="0.8092848180677541"/>
          <c:w val="0.46941052958419366"/>
          <c:h val="0.13048933500627374"/>
        </c:manualLayout>
      </c:layout>
      <c:overlay val="0"/>
      <c:spPr>
        <a:noFill/>
        <a:ln w="2640">
          <a:solidFill>
            <a:srgbClr val="000000"/>
          </a:solidFill>
          <a:prstDash val="solid"/>
        </a:ln>
      </c:spPr>
      <c:txPr>
        <a:bodyPr/>
        <a:lstStyle/>
        <a:p>
          <a:pPr>
            <a:defRPr sz="2000"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998"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6584564860427"/>
          <c:y val="9.4102885821831864E-2"/>
          <c:w val="0.88423645320197042"/>
          <c:h val="0.54956085319949854"/>
        </c:manualLayout>
      </c:layout>
      <c:barChart>
        <c:barDir val="col"/>
        <c:grouping val="clustered"/>
        <c:varyColors val="0"/>
        <c:ser>
          <c:idx val="5"/>
          <c:order val="0"/>
          <c:tx>
            <c:strRef>
              <c:f>Sheet1!$F$19</c:f>
              <c:strCache>
                <c:ptCount val="1"/>
                <c:pt idx="0">
                  <c:v> JIFL</c:v>
                </c:pt>
              </c:strCache>
            </c:strRef>
          </c:tx>
          <c:spPr>
            <a:solidFill>
              <a:schemeClr val="accent1">
                <a:lumMod val="75000"/>
              </a:schemeClr>
            </a:solidFill>
            <a:ln w="10560">
              <a:solidFill>
                <a:srgbClr val="000000"/>
              </a:solidFill>
              <a:prstDash val="solid"/>
            </a:ln>
          </c:spPr>
          <c:invertIfNegative val="0"/>
          <c:dLbls>
            <c:numFmt formatCode="0.0" sourceLinked="0"/>
            <c:spPr>
              <a:noFill/>
              <a:ln w="21120">
                <a:noFill/>
              </a:ln>
            </c:spPr>
            <c:txPr>
              <a:bodyPr rot="-5400000" vert="horz"/>
              <a:lstStyle/>
              <a:p>
                <a:pPr algn="ctr">
                  <a:defRPr sz="1600" b="0" i="0" u="none" strike="noStrike" baseline="0">
                    <a:solidFill>
                      <a:srgbClr val="000000"/>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Sheet1!$A$20:$A$28</c:f>
              <c:strCache>
                <c:ptCount val="9"/>
                <c:pt idx="0">
                  <c:v>read </c:v>
                </c:pt>
                <c:pt idx="1">
                  <c:v>write </c:v>
                </c:pt>
                <c:pt idx="2">
                  <c:v>stat </c:v>
                </c:pt>
                <c:pt idx="3">
                  <c:v>fstat </c:v>
                </c:pt>
                <c:pt idx="4">
                  <c:v>     select      (500 fd's)</c:v>
                </c:pt>
                <c:pt idx="5">
                  <c:v>   select      (500 tcp fd's) </c:v>
                </c:pt>
                <c:pt idx="6">
                  <c:v>open+close </c:v>
                </c:pt>
                <c:pt idx="7">
                  <c:v>fork+execve </c:v>
                </c:pt>
                <c:pt idx="8">
                  <c:v>Geometric mean</c:v>
                </c:pt>
              </c:strCache>
            </c:strRef>
          </c:cat>
          <c:val>
            <c:numRef>
              <c:f>Sheet1!$F$20:$F$28</c:f>
              <c:numCache>
                <c:formatCode>General</c:formatCode>
                <c:ptCount val="9"/>
                <c:pt idx="0">
                  <c:v>1.9750373506000001</c:v>
                </c:pt>
                <c:pt idx="1">
                  <c:v>2.0195433176599997</c:v>
                </c:pt>
                <c:pt idx="2">
                  <c:v>2.1650465665600001</c:v>
                </c:pt>
                <c:pt idx="3">
                  <c:v>1.62913844551</c:v>
                </c:pt>
                <c:pt idx="4">
                  <c:v>7.0227381837099996</c:v>
                </c:pt>
                <c:pt idx="5">
                  <c:v>5.0608573770399943</c:v>
                </c:pt>
                <c:pt idx="6">
                  <c:v>2.8295720849599997</c:v>
                </c:pt>
                <c:pt idx="7">
                  <c:v>1.79809777235</c:v>
                </c:pt>
                <c:pt idx="8">
                  <c:v>2.6649544797362918</c:v>
                </c:pt>
              </c:numCache>
            </c:numRef>
          </c:val>
        </c:ser>
        <c:ser>
          <c:idx val="6"/>
          <c:order val="1"/>
          <c:tx>
            <c:strRef>
              <c:f>Sheet1!$I$19</c:f>
              <c:strCache>
                <c:ptCount val="1"/>
                <c:pt idx="0">
                  <c:v> Kprobes</c:v>
                </c:pt>
              </c:strCache>
            </c:strRef>
          </c:tx>
          <c:spPr>
            <a:solidFill>
              <a:schemeClr val="accent1">
                <a:lumMod val="40000"/>
                <a:lumOff val="60000"/>
              </a:schemeClr>
            </a:solidFill>
            <a:ln w="10560">
              <a:solidFill>
                <a:srgbClr val="000000"/>
              </a:solidFill>
              <a:prstDash val="solid"/>
            </a:ln>
          </c:spPr>
          <c:invertIfNegative val="0"/>
          <c:dLbls>
            <c:numFmt formatCode="0.0" sourceLinked="0"/>
            <c:spPr>
              <a:noFill/>
              <a:ln w="21120">
                <a:noFill/>
              </a:ln>
            </c:spPr>
            <c:txPr>
              <a:bodyPr rot="-5400000" vert="horz"/>
              <a:lstStyle/>
              <a:p>
                <a:pPr algn="ctr">
                  <a:defRPr sz="1600" b="0" i="0" u="none" strike="noStrike" baseline="0">
                    <a:solidFill>
                      <a:srgbClr val="000000"/>
                    </a:solidFill>
                    <a:latin typeface="Arial"/>
                    <a:ea typeface="Arial"/>
                    <a:cs typeface="Arial"/>
                  </a:defRPr>
                </a:pPr>
                <a:endParaRPr lang="en-US"/>
              </a:p>
            </c:txPr>
            <c:dLblPos val="outEnd"/>
            <c:showLegendKey val="0"/>
            <c:showVal val="1"/>
            <c:showCatName val="0"/>
            <c:showSerName val="0"/>
            <c:showPercent val="0"/>
            <c:showBubbleSize val="0"/>
            <c:showLeaderLines val="0"/>
          </c:dLbls>
          <c:cat>
            <c:strRef>
              <c:f>Sheet1!$A$20:$A$28</c:f>
              <c:strCache>
                <c:ptCount val="9"/>
                <c:pt idx="0">
                  <c:v>read </c:v>
                </c:pt>
                <c:pt idx="1">
                  <c:v>write </c:v>
                </c:pt>
                <c:pt idx="2">
                  <c:v>stat </c:v>
                </c:pt>
                <c:pt idx="3">
                  <c:v>fstat </c:v>
                </c:pt>
                <c:pt idx="4">
                  <c:v>     select      (500 fd's)</c:v>
                </c:pt>
                <c:pt idx="5">
                  <c:v>   select      (500 tcp fd's) </c:v>
                </c:pt>
                <c:pt idx="6">
                  <c:v>open+close </c:v>
                </c:pt>
                <c:pt idx="7">
                  <c:v>fork+execve </c:v>
                </c:pt>
                <c:pt idx="8">
                  <c:v>Geometric mean</c:v>
                </c:pt>
              </c:strCache>
            </c:strRef>
          </c:cat>
          <c:val>
            <c:numRef>
              <c:f>Sheet1!$I$20:$I$28</c:f>
              <c:numCache>
                <c:formatCode>General</c:formatCode>
                <c:ptCount val="9"/>
                <c:pt idx="0">
                  <c:v>91.066297310799939</c:v>
                </c:pt>
                <c:pt idx="1">
                  <c:v>83.932572196099883</c:v>
                </c:pt>
                <c:pt idx="2">
                  <c:v>221.673138016</c:v>
                </c:pt>
                <c:pt idx="3">
                  <c:v>68.981006962500004</c:v>
                </c:pt>
                <c:pt idx="4">
                  <c:v>1490.4936964399999</c:v>
                </c:pt>
                <c:pt idx="5">
                  <c:v>1051.0361952999999</c:v>
                </c:pt>
                <c:pt idx="6">
                  <c:v>207.59138634100009</c:v>
                </c:pt>
                <c:pt idx="7">
                  <c:v>142.28343999200001</c:v>
                </c:pt>
                <c:pt idx="8">
                  <c:v>219.59896507946959</c:v>
                </c:pt>
              </c:numCache>
            </c:numRef>
          </c:val>
        </c:ser>
        <c:dLbls>
          <c:showLegendKey val="0"/>
          <c:showVal val="0"/>
          <c:showCatName val="0"/>
          <c:showSerName val="0"/>
          <c:showPercent val="0"/>
          <c:showBubbleSize val="0"/>
        </c:dLbls>
        <c:gapWidth val="150"/>
        <c:axId val="192738816"/>
        <c:axId val="192740352"/>
      </c:barChart>
      <c:catAx>
        <c:axId val="192738816"/>
        <c:scaling>
          <c:orientation val="minMax"/>
        </c:scaling>
        <c:delete val="0"/>
        <c:axPos val="b"/>
        <c:numFmt formatCode="General" sourceLinked="1"/>
        <c:majorTickMark val="out"/>
        <c:minorTickMark val="none"/>
        <c:tickLblPos val="nextTo"/>
        <c:spPr>
          <a:ln w="2640">
            <a:solidFill>
              <a:srgbClr val="000000"/>
            </a:solidFill>
            <a:prstDash val="solid"/>
          </a:ln>
        </c:spPr>
        <c:txPr>
          <a:bodyPr rot="0" vert="horz"/>
          <a:lstStyle/>
          <a:p>
            <a:pPr>
              <a:defRPr sz="1200" b="0" i="0" u="none" strike="noStrike" baseline="0">
                <a:solidFill>
                  <a:srgbClr val="000000"/>
                </a:solidFill>
                <a:latin typeface="Tw Cen MT" pitchFamily="34" charset="0"/>
                <a:ea typeface="Arial"/>
                <a:cs typeface="Arial"/>
              </a:defRPr>
            </a:pPr>
            <a:endParaRPr lang="en-US"/>
          </a:p>
        </c:txPr>
        <c:crossAx val="192740352"/>
        <c:crosses val="autoZero"/>
        <c:auto val="1"/>
        <c:lblAlgn val="ctr"/>
        <c:lblOffset val="100"/>
        <c:tickLblSkip val="1"/>
        <c:tickMarkSkip val="1"/>
        <c:noMultiLvlLbl val="0"/>
      </c:catAx>
      <c:valAx>
        <c:axId val="192740352"/>
        <c:scaling>
          <c:logBase val="10"/>
          <c:orientation val="minMax"/>
          <c:max val="10000"/>
        </c:scaling>
        <c:delete val="0"/>
        <c:axPos val="l"/>
        <c:majorGridlines>
          <c:spPr>
            <a:ln w="2640">
              <a:solidFill>
                <a:srgbClr val="C0C0C0"/>
              </a:solidFill>
              <a:prstDash val="sysDash"/>
            </a:ln>
          </c:spPr>
        </c:majorGridlines>
        <c:numFmt formatCode="General" sourceLinked="1"/>
        <c:majorTickMark val="out"/>
        <c:minorTickMark val="none"/>
        <c:tickLblPos val="nextTo"/>
        <c:spPr>
          <a:ln w="2640">
            <a:solidFill>
              <a:srgbClr val="000000"/>
            </a:solidFill>
            <a:prstDash val="solid"/>
          </a:ln>
        </c:spPr>
        <c:txPr>
          <a:bodyPr rot="0" vert="horz"/>
          <a:lstStyle/>
          <a:p>
            <a:pPr>
              <a:defRPr sz="1600" b="0" i="0" u="none" strike="noStrike" baseline="0">
                <a:solidFill>
                  <a:srgbClr val="000000"/>
                </a:solidFill>
                <a:latin typeface="Arial"/>
                <a:ea typeface="Arial"/>
                <a:cs typeface="Arial"/>
              </a:defRPr>
            </a:pPr>
            <a:endParaRPr lang="en-US"/>
          </a:p>
        </c:txPr>
        <c:crossAx val="192738816"/>
        <c:crosses val="autoZero"/>
        <c:crossBetween val="between"/>
      </c:valAx>
      <c:spPr>
        <a:noFill/>
        <a:ln w="21120">
          <a:noFill/>
        </a:ln>
      </c:spPr>
    </c:plotArea>
    <c:legend>
      <c:legendPos val="b"/>
      <c:layout>
        <c:manualLayout>
          <c:xMode val="edge"/>
          <c:yMode val="edge"/>
          <c:x val="0.29664214156246388"/>
          <c:y val="0.8092848180677541"/>
          <c:w val="0.47897692511618839"/>
          <c:h val="0.13048933500627374"/>
        </c:manualLayout>
      </c:layout>
      <c:overlay val="0"/>
      <c:spPr>
        <a:noFill/>
        <a:ln w="2640">
          <a:solidFill>
            <a:srgbClr val="000000"/>
          </a:solidFill>
          <a:prstDash val="solid"/>
        </a:ln>
      </c:spPr>
      <c:txPr>
        <a:bodyPr/>
        <a:lstStyle/>
        <a:p>
          <a:pPr>
            <a:defRPr sz="2000" b="0" i="0" u="none" strike="noStrike" baseline="0">
              <a:solidFill>
                <a:srgbClr val="000000"/>
              </a:solidFill>
              <a:latin typeface="Arial"/>
              <a:ea typeface="Arial"/>
              <a:cs typeface="Arial"/>
            </a:defRPr>
          </a:pPr>
          <a:endParaRPr lang="en-US"/>
        </a:p>
      </c:txPr>
    </c:legend>
    <c:plotVisOnly val="1"/>
    <c:dispBlanksAs val="gap"/>
    <c:showDLblsOverMax val="0"/>
  </c:chart>
  <c:spPr>
    <a:noFill/>
    <a:ln>
      <a:noFill/>
    </a:ln>
  </c:spPr>
  <c:txPr>
    <a:bodyPr/>
    <a:lstStyle/>
    <a:p>
      <a:pPr>
        <a:defRPr sz="998" b="0" i="0" u="none" strike="noStrike" baseline="0">
          <a:solidFill>
            <a:srgbClr val="000000"/>
          </a:solidFill>
          <a:latin typeface="Arial"/>
          <a:ea typeface="Arial"/>
          <a:cs typeface="Aria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2BAFD703-763B-43DA-8013-28315156D0F2}" type="datetimeFigureOut">
              <a:rPr lang="en-IN" smtClean="0"/>
              <a:pPr/>
              <a:t>12/7/2012</a:t>
            </a:fld>
            <a:endParaRPr lang="en-IN"/>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9A3A1B11-42DA-4B70-8FBA-28F8E020690E}" type="slidenum">
              <a:rPr lang="en-IN" smtClean="0"/>
              <a:pPr/>
              <a:t>‹#›</a:t>
            </a:fld>
            <a:endParaRPr lang="en-IN"/>
          </a:p>
        </p:txBody>
      </p:sp>
    </p:spTree>
    <p:extLst>
      <p:ext uri="{BB962C8B-B14F-4D97-AF65-F5344CB8AC3E}">
        <p14:creationId xmlns:p14="http://schemas.microsoft.com/office/powerpoint/2010/main" val="27309418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9048" tIns="49524" rIns="99048" bIns="49524" rtlCol="0"/>
          <a:lstStyle>
            <a:lvl1pPr algn="l">
              <a:defRPr sz="1300"/>
            </a:lvl1pPr>
          </a:lstStyle>
          <a:p>
            <a:endParaRPr lang="en-IN"/>
          </a:p>
        </p:txBody>
      </p:sp>
      <p:sp>
        <p:nvSpPr>
          <p:cNvPr id="3" name="Date Placeholder 2"/>
          <p:cNvSpPr>
            <a:spLocks noGrp="1"/>
          </p:cNvSpPr>
          <p:nvPr>
            <p:ph type="dt" idx="1"/>
          </p:nvPr>
        </p:nvSpPr>
        <p:spPr>
          <a:xfrm>
            <a:off x="4143588" y="1"/>
            <a:ext cx="3169920" cy="480060"/>
          </a:xfrm>
          <a:prstGeom prst="rect">
            <a:avLst/>
          </a:prstGeom>
        </p:spPr>
        <p:txBody>
          <a:bodyPr vert="horz" lIns="99048" tIns="49524" rIns="99048" bIns="49524" rtlCol="0"/>
          <a:lstStyle>
            <a:lvl1pPr algn="r">
              <a:defRPr sz="1300"/>
            </a:lvl1pPr>
          </a:lstStyle>
          <a:p>
            <a:fld id="{96DFC22A-914B-456A-9BE1-375E302F0715}" type="datetimeFigureOut">
              <a:rPr lang="en-IN" smtClean="0"/>
              <a:pPr/>
              <a:t>12/7/2012</a:t>
            </a:fld>
            <a:endParaRPr lang="en-IN"/>
          </a:p>
        </p:txBody>
      </p:sp>
      <p:sp>
        <p:nvSpPr>
          <p:cNvPr id="4" name="Slide Image Placeholder 3"/>
          <p:cNvSpPr>
            <a:spLocks noGrp="1" noRot="1" noChangeAspect="1"/>
          </p:cNvSpPr>
          <p:nvPr>
            <p:ph type="sldImg" idx="2"/>
          </p:nvPr>
        </p:nvSpPr>
        <p:spPr>
          <a:xfrm>
            <a:off x="1258888" y="720725"/>
            <a:ext cx="4797425" cy="3598863"/>
          </a:xfrm>
          <a:prstGeom prst="rect">
            <a:avLst/>
          </a:prstGeom>
          <a:noFill/>
          <a:ln w="12700">
            <a:solidFill>
              <a:prstClr val="black"/>
            </a:solidFill>
          </a:ln>
        </p:spPr>
        <p:txBody>
          <a:bodyPr vert="horz" lIns="99048" tIns="49524" rIns="99048" bIns="49524" rtlCol="0" anchor="ctr"/>
          <a:lstStyle/>
          <a:p>
            <a:endParaRPr lang="en-IN"/>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9048" tIns="49524" rIns="99048" bIns="4952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119474"/>
            <a:ext cx="3169920" cy="480060"/>
          </a:xfrm>
          <a:prstGeom prst="rect">
            <a:avLst/>
          </a:prstGeom>
        </p:spPr>
        <p:txBody>
          <a:bodyPr vert="horz" lIns="99048" tIns="49524" rIns="99048" bIns="49524" rtlCol="0" anchor="b"/>
          <a:lstStyle>
            <a:lvl1pPr algn="l">
              <a:defRPr sz="1300"/>
            </a:lvl1pPr>
          </a:lstStyle>
          <a:p>
            <a:endParaRPr lang="en-IN"/>
          </a:p>
        </p:txBody>
      </p:sp>
      <p:sp>
        <p:nvSpPr>
          <p:cNvPr id="7" name="Slide Number Placeholder 6"/>
          <p:cNvSpPr>
            <a:spLocks noGrp="1"/>
          </p:cNvSpPr>
          <p:nvPr>
            <p:ph type="sldNum" sz="quarter" idx="5"/>
          </p:nvPr>
        </p:nvSpPr>
        <p:spPr>
          <a:xfrm>
            <a:off x="4143588" y="9119474"/>
            <a:ext cx="3169920" cy="480060"/>
          </a:xfrm>
          <a:prstGeom prst="rect">
            <a:avLst/>
          </a:prstGeom>
        </p:spPr>
        <p:txBody>
          <a:bodyPr vert="horz" lIns="99048" tIns="49524" rIns="99048" bIns="49524" rtlCol="0" anchor="b"/>
          <a:lstStyle>
            <a:lvl1pPr algn="r">
              <a:defRPr sz="1300"/>
            </a:lvl1pPr>
          </a:lstStyle>
          <a:p>
            <a:fld id="{FAF46317-C789-4988-8072-9284DD1620B7}" type="slidenum">
              <a:rPr lang="en-IN" smtClean="0"/>
              <a:pPr/>
              <a:t>‹#›</a:t>
            </a:fld>
            <a:endParaRPr lang="en-IN"/>
          </a:p>
        </p:txBody>
      </p:sp>
    </p:spTree>
    <p:extLst>
      <p:ext uri="{BB962C8B-B14F-4D97-AF65-F5344CB8AC3E}">
        <p14:creationId xmlns:p14="http://schemas.microsoft.com/office/powerpoint/2010/main" val="2222182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1</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xfrm>
            <a:off x="4142957" y="9119437"/>
            <a:ext cx="3170543" cy="480141"/>
          </a:xfrm>
          <a:prstGeom prst="rect">
            <a:avLst/>
          </a:prstGeom>
          <a:noFill/>
        </p:spPr>
        <p:txBody>
          <a:bodyPr/>
          <a:lstStyle/>
          <a:p>
            <a:fld id="{0FA214BC-ECB6-467C-9026-CE19251F7418}" type="slidenum">
              <a:rPr lang="ja-JP" altLang="en-US">
                <a:ea typeface="ＭＳ Ｐゴシック" pitchFamily="34" charset="-128"/>
              </a:rPr>
              <a:pPr/>
              <a:t>11</a:t>
            </a:fld>
            <a:endParaRPr lang="en-US" altLang="ja-JP">
              <a:ea typeface="ＭＳ Ｐゴシック" pitchFamily="34" charset="-128"/>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a:prstDash val="solid"/>
          </a:ln>
        </p:spPr>
        <p:txBody>
          <a:bodyPr/>
          <a:lstStyle/>
          <a:p>
            <a:pPr lvl="1"/>
            <a:r>
              <a:rPr lang="en-US" altLang="ja-JP" sz="1500" dirty="0"/>
              <a:t>In addition to removing the call and ret instructions, </a:t>
            </a:r>
            <a:r>
              <a:rPr lang="en-US" altLang="ja-JP" sz="1500" dirty="0" err="1"/>
              <a:t>Inlining</a:t>
            </a:r>
            <a:r>
              <a:rPr lang="en-US" altLang="ja-JP" sz="1500" dirty="0"/>
              <a:t> allows us to perform compiler optimizations to specialize the instrumentation for this location, and therefore improve efficiency even more.</a:t>
            </a:r>
          </a:p>
          <a:p>
            <a:endParaRPr lang="en-US" altLang="ja-JP"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Rot="1" noChangeAspect="1" noChangeArrowheads="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24578" name="Rectangle 2"/>
          <p:cNvSpPr>
            <a:spLocks noGrp="1" noChangeArrowheads="1"/>
          </p:cNvSpPr>
          <p:nvPr>
            <p:ph type="body" idx="1"/>
          </p:nvPr>
        </p:nvSpPr>
        <p:spPr bwMode="auto">
          <a:xfrm>
            <a:off x="731520" y="4560570"/>
            <a:ext cx="5852160" cy="4320540"/>
          </a:xfrm>
          <a:prstGeom prst="rect">
            <a:avLst/>
          </a:prstGeom>
          <a:noFill/>
          <a:ln>
            <a:miter lim="800000"/>
            <a:headEnd/>
            <a:tailEnd/>
          </a:ln>
        </p:spPr>
        <p:txBody>
          <a:bodyPr/>
          <a:lstStyle/>
          <a:p>
            <a:r>
              <a:rPr lang="en-US" sz="2300" dirty="0">
                <a:latin typeface="Lucida Grande" charset="0"/>
                <a:ea typeface="Lucida Grande" charset="0"/>
                <a:cs typeface="Lucida Grande" charset="0"/>
                <a:sym typeface="Lucida Grande" charset="0"/>
              </a:rPr>
              <a:t>problems: start - what does this mean in a kernel?</a:t>
            </a:r>
          </a:p>
          <a:p>
            <a:r>
              <a:rPr lang="en-US" sz="2300" dirty="0">
                <a:latin typeface="Lucida Grande" charset="0"/>
                <a:ea typeface="Lucida Grande" charset="0"/>
                <a:cs typeface="Lucida Grande" charset="0"/>
                <a:sym typeface="Lucida Grande" charset="0"/>
              </a:rPr>
              <a:t>       we can’t start at boot time, where do you start, how do you maintain control?</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xfrm>
            <a:off x="4142957" y="9119437"/>
            <a:ext cx="3170543" cy="480141"/>
          </a:xfrm>
          <a:prstGeom prst="rect">
            <a:avLst/>
          </a:prstGeom>
          <a:noFill/>
        </p:spPr>
        <p:txBody>
          <a:bodyPr/>
          <a:lstStyle/>
          <a:p>
            <a:fld id="{7DD6A391-14DD-4669-8EFF-DBDC8FEE3D7D}" type="slidenum">
              <a:rPr lang="ja-JP" altLang="en-US">
                <a:ea typeface="ＭＳ Ｐゴシック" pitchFamily="34" charset="-128"/>
              </a:rPr>
              <a:pPr/>
              <a:t>13</a:t>
            </a:fld>
            <a:endParaRPr lang="en-US" altLang="ja-JP">
              <a:ea typeface="ＭＳ Ｐゴシック" pitchFamily="34" charset="-128"/>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a:prstDash val="solid"/>
          </a:ln>
        </p:spPr>
        <p:txBody>
          <a:bodyPr/>
          <a:lstStyle/>
          <a:p>
            <a:r>
              <a:rPr lang="en-US" altLang="ja-JP" dirty="0" smtClean="0"/>
              <a:t>Just to get everyone up to speed, lets take a quick look at a dynamic binary rewriting system in action.  </a:t>
            </a:r>
          </a:p>
          <a:p>
            <a:r>
              <a:rPr lang="en-US" altLang="ja-JP" dirty="0" smtClean="0"/>
              <a:t>Say we want to instrument the code shown here on the left, and assume our runtime system is currently in control, (click) but knows that basic block 1 is next to execute.  First it copies (click) basic block 1 into the code cache.  In this location, we are free to modify it in any way we want.  Typically, a user specified instrumentation plugin examines the basic block and requests that some instrumentation be inserted.  Next we modify the two basic block exits, to point back to our runtime system.  We can also, redirect the original entry point directly to the instrumented basic block.  Finally, we jump to the start of the instrumented basic block, and let it execute (click)</a:t>
            </a:r>
          </a:p>
          <a:p>
            <a:r>
              <a:rPr lang="en-US" altLang="ja-JP" dirty="0" smtClean="0"/>
              <a:t>Sure enough, our runtime system gains control, and now knows that basic block 2 is next to execute (click)</a:t>
            </a:r>
          </a:p>
          <a:p>
            <a:endParaRPr lang="en-US" altLang="ja-JP"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xfrm>
            <a:off x="4142957" y="9119437"/>
            <a:ext cx="3170543" cy="480141"/>
          </a:xfrm>
          <a:prstGeom prst="rect">
            <a:avLst/>
          </a:prstGeom>
          <a:noFill/>
        </p:spPr>
        <p:txBody>
          <a:bodyPr/>
          <a:lstStyle/>
          <a:p>
            <a:fld id="{6DFC2575-776B-403F-9966-E709B663CED8}" type="slidenum">
              <a:rPr lang="ja-JP" altLang="en-US">
                <a:ea typeface="ＭＳ Ｐゴシック" pitchFamily="34" charset="-128"/>
              </a:rPr>
              <a:pPr/>
              <a:t>14</a:t>
            </a:fld>
            <a:endParaRPr lang="en-US" altLang="ja-JP">
              <a:ea typeface="ＭＳ Ｐゴシック" pitchFamily="34" charset="-128"/>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a:prstDash val="solid"/>
          </a:ln>
        </p:spPr>
        <p:txBody>
          <a:bodyPr/>
          <a:lstStyle/>
          <a:p>
            <a:r>
              <a:rPr lang="en-US" altLang="ja-JP" dirty="0" smtClean="0"/>
              <a:t>Therefore, we continue by copying (click) it into the code cache, and instrumenting it. As before, we modify its branch exits to point to our runtime system (click).  We also update (click) the exit of basic block 1 to point directly to it, now that it is in the code cache.  Finally, we give it control and let it execute (click).</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4142957" y="9119437"/>
            <a:ext cx="3170543" cy="480141"/>
          </a:xfrm>
          <a:prstGeom prst="rect">
            <a:avLst/>
          </a:prstGeom>
          <a:noFill/>
        </p:spPr>
        <p:txBody>
          <a:bodyPr/>
          <a:lstStyle/>
          <a:p>
            <a:fld id="{A6C46918-DAA7-435E-AA58-DE7273D74985}" type="slidenum">
              <a:rPr lang="ja-JP" altLang="en-US">
                <a:ea typeface="ＭＳ Ｐゴシック" pitchFamily="34" charset="-128"/>
              </a:rPr>
              <a:pPr/>
              <a:t>15</a:t>
            </a:fld>
            <a:endParaRPr lang="en-US" altLang="ja-JP">
              <a:ea typeface="ＭＳ Ｐゴシック" pitchFamily="34" charset="-128"/>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w="9525">
            <a:prstDash val="solid"/>
          </a:ln>
        </p:spPr>
        <p:txBody>
          <a:bodyPr/>
          <a:lstStyle/>
          <a:p>
            <a:r>
              <a:rPr lang="en-US" altLang="ja-JP" smtClean="0"/>
              <a:t>Once again our runtime system gains control.  We know that basic block 4 is next to execute, so we proceed as we did we before (click).  By giving control (click) back to basic block 4, we can let the loop execute without anymore interruptions from our runtime system.  The cost of performing the rewriting is therefore quickly amortized.</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xfrm>
            <a:off x="4142957" y="9119437"/>
            <a:ext cx="3170543" cy="480141"/>
          </a:xfrm>
          <a:prstGeom prst="rect">
            <a:avLst/>
          </a:prstGeom>
          <a:noFill/>
        </p:spPr>
        <p:txBody>
          <a:bodyPr/>
          <a:lstStyle/>
          <a:p>
            <a:fld id="{5EDCC0B8-4AA7-4BA4-9C60-C0B40CA4C582}" type="slidenum">
              <a:rPr lang="ja-JP" altLang="en-US">
                <a:ea typeface="ＭＳ Ｐゴシック" pitchFamily="34" charset="-128"/>
              </a:rPr>
              <a:pPr/>
              <a:t>16</a:t>
            </a:fld>
            <a:endParaRPr lang="en-US" altLang="ja-JP">
              <a:ea typeface="ＭＳ Ｐゴシック" pitchFamily="34" charset="-128"/>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w="9525">
            <a:prstDash val="solid"/>
          </a:ln>
        </p:spPr>
        <p:txBody>
          <a:bodyPr/>
          <a:lstStyle/>
          <a:p>
            <a:r>
              <a:rPr lang="en-US" altLang="ja-JP" smtClean="0"/>
              <a:t>Now lets take a look at our macro benchmark results.  Here we have each of the 3 types of instrumentations on our x axis.  On the y axis, we show the webservers throughput when running on an instrumented kernel, normalized to the uninstrumented case.  Because apache spends a considerable about of time in kernel space, we see a dramatic change in throughput when executing with instrumentation.  Once again, kprobes outperforms JIFL, by about 3%, when running coarse grained instrumentation.  However, at medium and fine grained levels of instrumentation, kprobes incurs a performance cost of 5 to 33 times less throughput, which we believe is unacceptable in a production environment.  JIFL incurs only 5% to 17% less throughput.</a:t>
            </a:r>
          </a:p>
          <a:p>
            <a:endParaRPr lang="en-US" altLang="ja-JP"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17</a:t>
            </a:fld>
            <a:endParaRPr lang="en-IN"/>
          </a:p>
        </p:txBody>
      </p:sp>
    </p:spTree>
    <p:extLst>
      <p:ext uri="{BB962C8B-B14F-4D97-AF65-F5344CB8AC3E}">
        <p14:creationId xmlns:p14="http://schemas.microsoft.com/office/powerpoint/2010/main" val="31909937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22</a:t>
            </a:fld>
            <a:endParaRPr lang="en-I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FAF46317-C789-4988-8072-9284DD1620B7}" type="slidenum">
              <a:rPr lang="en-IN" smtClean="0"/>
              <a:pPr/>
              <a:t>23</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2800" dirty="0" smtClean="0"/>
              <a:t>Calculate the original address from the shadow instruction address, make a jump to the original instruction address</a:t>
            </a:r>
          </a:p>
          <a:p>
            <a:endParaRPr lang="en-US" baseline="0" dirty="0" smtClean="0"/>
          </a:p>
        </p:txBody>
      </p:sp>
      <p:sp>
        <p:nvSpPr>
          <p:cNvPr id="4" name="Slide Number Placeholder 3"/>
          <p:cNvSpPr>
            <a:spLocks noGrp="1"/>
          </p:cNvSpPr>
          <p:nvPr>
            <p:ph type="sldNum" sz="quarter" idx="10"/>
          </p:nvPr>
        </p:nvSpPr>
        <p:spPr/>
        <p:txBody>
          <a:bodyPr/>
          <a:lstStyle/>
          <a:p>
            <a:fld id="{FAF46317-C789-4988-8072-9284DD1620B7}" type="slidenum">
              <a:rPr lang="en-IN" smtClean="0"/>
              <a:pPr/>
              <a:t>24</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2</a:t>
            </a:fld>
            <a:endParaRPr lang="en-IN"/>
          </a:p>
        </p:txBody>
      </p:sp>
    </p:spTree>
    <p:extLst>
      <p:ext uri="{BB962C8B-B14F-4D97-AF65-F5344CB8AC3E}">
        <p14:creationId xmlns:p14="http://schemas.microsoft.com/office/powerpoint/2010/main" val="8771698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26</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27</a:t>
            </a:fld>
            <a:endParaRPr lang="en-I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One Solution: take over the interrupt descriptor table at module wrapper and switch the IDT with native at kernel wrapper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Take over the IDT during DRK initialization and handle the interrupt based on the locations</a:t>
            </a:r>
            <a:endParaRPr lang="en-IN"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28</a:t>
            </a:fld>
            <a:endParaRPr lang="en-I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29</a:t>
            </a:fld>
            <a:endParaRPr lang="en-I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30</a:t>
            </a:fld>
            <a:endParaRPr lang="en-I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a:p>
        </p:txBody>
      </p:sp>
      <p:sp>
        <p:nvSpPr>
          <p:cNvPr id="4" name="Slide Number Placeholder 3"/>
          <p:cNvSpPr>
            <a:spLocks noGrp="1"/>
          </p:cNvSpPr>
          <p:nvPr>
            <p:ph type="sldNum" sz="quarter" idx="10"/>
          </p:nvPr>
        </p:nvSpPr>
        <p:spPr/>
        <p:txBody>
          <a:bodyPr/>
          <a:lstStyle/>
          <a:p>
            <a:fld id="{FAF46317-C789-4988-8072-9284DD1620B7}" type="slidenum">
              <a:rPr lang="en-IN" smtClean="0"/>
              <a:pPr/>
              <a:t>31</a:t>
            </a:fld>
            <a:endParaRPr lang="en-I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xfrm>
            <a:off x="4142957" y="9119437"/>
            <a:ext cx="3170543" cy="480141"/>
          </a:xfrm>
          <a:prstGeom prst="rect">
            <a:avLst/>
          </a:prstGeom>
          <a:noFill/>
        </p:spPr>
        <p:txBody>
          <a:bodyPr/>
          <a:lstStyle/>
          <a:p>
            <a:fld id="{5DC95EE1-3059-4C2E-BEFD-EF827D89E69F}" type="slidenum">
              <a:rPr lang="ja-JP" altLang="en-US">
                <a:ea typeface="ＭＳ Ｐゴシック" pitchFamily="34" charset="-128"/>
              </a:rPr>
              <a:pPr/>
              <a:t>32</a:t>
            </a:fld>
            <a:endParaRPr lang="en-US" altLang="ja-JP">
              <a:ea typeface="ＭＳ Ｐゴシック" pitchFamily="34" charset="-128"/>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w="9525">
            <a:prstDash val="solid"/>
          </a:ln>
        </p:spPr>
        <p:txBody>
          <a:bodyPr/>
          <a:lstStyle/>
          <a:p>
            <a:r>
              <a:rPr lang="en-US" altLang="ja-JP" dirty="0" smtClean="0"/>
              <a:t>Here we present the same numbers but when performing Call Tracing.  In call tracing, we instrument the start of every function to record a trace of all functions called in a system call.  Because this instrumentation happens more often, we start to see the benefits of our system.  Note the log scale!  On average, we JIFL incurs close to 1 order of magnitude less slowdown.</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xfrm>
            <a:off x="4142957" y="9119437"/>
            <a:ext cx="3170543" cy="480141"/>
          </a:xfrm>
          <a:prstGeom prst="rect">
            <a:avLst/>
          </a:prstGeom>
          <a:noFill/>
        </p:spPr>
        <p:txBody>
          <a:bodyPr/>
          <a:lstStyle/>
          <a:p>
            <a:fld id="{D97D4F07-FC92-48DD-9717-2D6B065A7A80}" type="slidenum">
              <a:rPr lang="ja-JP" altLang="en-US">
                <a:ea typeface="ＭＳ Ｐゴシック" pitchFamily="34" charset="-128"/>
              </a:rPr>
              <a:pPr/>
              <a:t>33</a:t>
            </a:fld>
            <a:endParaRPr lang="en-US" altLang="ja-JP">
              <a:ea typeface="ＭＳ Ｐゴシック" pitchFamily="34" charset="-128"/>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w="9525">
            <a:prstDash val="solid"/>
          </a:ln>
        </p:spPr>
        <p:txBody>
          <a:bodyPr/>
          <a:lstStyle/>
          <a:p>
            <a:r>
              <a:rPr lang="en-US" altLang="ja-JP" dirty="0" smtClean="0"/>
              <a:t>Finally, here are the numbers for basic block counting.  In basic block counting, we instrument every basic block executed by the system call.  Again, we needed a log scale to present our findings.  We find that on average, JIFL incurs close to 2 orders of magnitude less slowdown.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35</a:t>
            </a:fld>
            <a:endParaRPr lang="en-IN"/>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36</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FAF46317-C789-4988-8072-9284DD1620B7}"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complex kernel interface: large number of</a:t>
            </a:r>
            <a:r>
              <a:rPr lang="en-US" baseline="0" dirty="0" smtClean="0"/>
              <a:t> exported functions, arguments are of complex types, etc.</a:t>
            </a:r>
            <a:endParaRPr lang="en-US"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4</a:t>
            </a:fld>
            <a:endParaRPr lang="en-IN"/>
          </a:p>
        </p:txBody>
      </p:sp>
    </p:spTree>
    <p:extLst>
      <p:ext uri="{BB962C8B-B14F-4D97-AF65-F5344CB8AC3E}">
        <p14:creationId xmlns:p14="http://schemas.microsoft.com/office/powerpoint/2010/main" val="220635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5</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ja-JP" dirty="0" smtClean="0"/>
              <a:t>To date, all dynamic instrumentation tools for operating systems follow the probe based paradigm</a:t>
            </a:r>
          </a:p>
          <a:p>
            <a:r>
              <a:rPr lang="en-US" altLang="ja-JP" dirty="0" smtClean="0"/>
              <a:t>They work by overwriting existing code with jump or trap instructions.  While this can be done efficiently on fixed length architectures, where inserting a jump will only overwrite one instruction.</a:t>
            </a:r>
          </a:p>
          <a:p>
            <a:r>
              <a:rPr lang="en-US" altLang="ja-JP" dirty="0" smtClean="0"/>
              <a:t>It is slow on variable length ISAs where trap instructions have to be used.  This is because jump instructions are typically larger than the minimum instruction size, so using them opens up the possibility of overwriting more than one instruction.  This presents a problem if a branch exists that targets in-between the overwritten instructions, as it will now point to the middle of an instruction which will most likely not be a valid instruction.  Also, on </a:t>
            </a:r>
            <a:r>
              <a:rPr lang="en-US" altLang="ja-JP" dirty="0" err="1" smtClean="0"/>
              <a:t>preemptable</a:t>
            </a:r>
            <a:r>
              <a:rPr lang="en-US" altLang="ja-JP" dirty="0" smtClean="0"/>
              <a:t> kernels, other threads might be sleeping between the overwritten instructions, again causing the processor to try to execute something that was not intended to be an instruction.  </a:t>
            </a:r>
          </a:p>
          <a:p>
            <a:r>
              <a:rPr lang="en-US" altLang="ja-JP" dirty="0" smtClean="0">
                <a:sym typeface="Wingdings" pitchFamily="2" charset="2"/>
              </a:rPr>
              <a:t> Latest Linux </a:t>
            </a:r>
            <a:r>
              <a:rPr lang="en-US" altLang="ja-JP" dirty="0" err="1" smtClean="0">
                <a:sym typeface="Wingdings" pitchFamily="2" charset="2"/>
              </a:rPr>
              <a:t>kprobes</a:t>
            </a:r>
            <a:r>
              <a:rPr lang="en-US" altLang="ja-JP" dirty="0" smtClean="0">
                <a:sym typeface="Wingdings" pitchFamily="2" charset="2"/>
              </a:rPr>
              <a:t> supports optimization to try and replace trap with branch</a:t>
            </a:r>
            <a:r>
              <a:rPr lang="en-US" altLang="ja-JP" baseline="0" dirty="0" smtClean="0">
                <a:sym typeface="Wingdings" pitchFamily="2" charset="2"/>
              </a:rPr>
              <a:t> when possible.  Restricted, no preemption.</a:t>
            </a:r>
            <a:endParaRPr lang="en-US" dirty="0"/>
          </a:p>
        </p:txBody>
      </p:sp>
      <p:sp>
        <p:nvSpPr>
          <p:cNvPr id="4" name="Slide Number Placeholder 3"/>
          <p:cNvSpPr>
            <a:spLocks noGrp="1"/>
          </p:cNvSpPr>
          <p:nvPr>
            <p:ph type="sldNum" sz="quarter" idx="10"/>
          </p:nvPr>
        </p:nvSpPr>
        <p:spPr/>
        <p:txBody>
          <a:bodyPr/>
          <a:lstStyle/>
          <a:p>
            <a:fld id="{FAF46317-C789-4988-8072-9284DD1620B7}" type="slidenum">
              <a:rPr lang="en-IN" smtClean="0"/>
              <a:pPr/>
              <a:t>6</a:t>
            </a:fld>
            <a:endParaRPr lang="en-IN"/>
          </a:p>
        </p:txBody>
      </p:sp>
    </p:spTree>
    <p:extLst>
      <p:ext uri="{BB962C8B-B14F-4D97-AF65-F5344CB8AC3E}">
        <p14:creationId xmlns:p14="http://schemas.microsoft.com/office/powerpoint/2010/main" val="3873352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4142957" y="9119437"/>
            <a:ext cx="3170543" cy="480141"/>
          </a:xfrm>
          <a:prstGeom prst="rect">
            <a:avLst/>
          </a:prstGeom>
          <a:noFill/>
        </p:spPr>
        <p:txBody>
          <a:bodyPr/>
          <a:lstStyle/>
          <a:p>
            <a:fld id="{0F4370FB-2660-40FE-98CE-17F13AC10E41}" type="slidenum">
              <a:rPr lang="ja-JP" altLang="en-US">
                <a:ea typeface="ＭＳ Ｐゴシック" pitchFamily="34" charset="-128"/>
              </a:rPr>
              <a:pPr/>
              <a:t>7</a:t>
            </a:fld>
            <a:endParaRPr lang="en-US" altLang="ja-JP">
              <a:ea typeface="ＭＳ Ｐゴシック" pitchFamily="34" charset="-128"/>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a:prstDash val="solid"/>
          </a:ln>
        </p:spPr>
        <p:txBody>
          <a:bodyPr/>
          <a:lstStyle/>
          <a:p>
            <a:r>
              <a:rPr lang="en-US" altLang="ja-JP" dirty="0" smtClean="0"/>
              <a:t>Lets take a look at an example.  On our left we have a basic block of code taken from a </a:t>
            </a:r>
            <a:r>
              <a:rPr lang="en-US" altLang="ja-JP" dirty="0" err="1" smtClean="0"/>
              <a:t>preemptable</a:t>
            </a:r>
            <a:r>
              <a:rPr lang="en-US" altLang="ja-JP" dirty="0" smtClean="0"/>
              <a:t> Linux kernel.  </a:t>
            </a:r>
          </a:p>
          <a:p>
            <a:r>
              <a:rPr lang="en-US" altLang="ja-JP" dirty="0" smtClean="0"/>
              <a:t>The basic block first disables preemption, with the code that I am highlighting in blue, after which it performs some work.</a:t>
            </a:r>
          </a:p>
          <a:p>
            <a:r>
              <a:rPr lang="en-US" altLang="ja-JP" dirty="0" smtClean="0"/>
              <a:t>Say we want to count the number of times preemption is disabled while running this code.  (click) We do so by instrumenting the “</a:t>
            </a:r>
            <a:r>
              <a:rPr lang="en-US" altLang="ja-JP" dirty="0" err="1" smtClean="0"/>
              <a:t>inc</a:t>
            </a:r>
            <a:r>
              <a:rPr lang="en-US" altLang="ja-JP" dirty="0" smtClean="0"/>
              <a:t>” instruction with some instrumentation code that performs the counting, in this case, on a 64 bit counter.  Using probe based instrumentation, (click) we start by overwriting the </a:t>
            </a:r>
            <a:r>
              <a:rPr lang="en-US" altLang="ja-JP" dirty="0" err="1" smtClean="0"/>
              <a:t>inc</a:t>
            </a:r>
            <a:r>
              <a:rPr lang="en-US" altLang="ja-JP" dirty="0" smtClean="0"/>
              <a:t> instruction with a breakpoint, or trap instruction.  This trap instruction redirects control to our trap handler.  Because this flushes the processor pipeline, this is already expensive.  Next we save processor state, lookup which instrumentation we must call, (click) after which we call the instrumentation, emulate the overwritten instruction, and finally restore processor state.  As you can imagine, all of this is very time consuming.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xfrm>
            <a:off x="4142957" y="9119437"/>
            <a:ext cx="3170543" cy="480141"/>
          </a:xfrm>
          <a:prstGeom prst="rect">
            <a:avLst/>
          </a:prstGeom>
          <a:noFill/>
        </p:spPr>
        <p:txBody>
          <a:bodyPr/>
          <a:lstStyle/>
          <a:p>
            <a:fld id="{5A04F416-58B3-44DA-A663-FA8C88C599ED}" type="slidenum">
              <a:rPr lang="ja-JP" altLang="en-US">
                <a:ea typeface="ＭＳ Ｐゴシック" pitchFamily="34" charset="-128"/>
              </a:rPr>
              <a:pPr/>
              <a:t>9</a:t>
            </a:fld>
            <a:endParaRPr lang="en-US" altLang="ja-JP">
              <a:ea typeface="ＭＳ Ｐゴシック" pitchFamily="34" charset="-128"/>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w="9525">
            <a:prstDash val="solid"/>
          </a:ln>
        </p:spPr>
        <p:txBody>
          <a:bodyPr/>
          <a:lstStyle/>
          <a:p>
            <a:pPr lvl="1"/>
            <a:r>
              <a:rPr lang="en-US" altLang="ja-JP" sz="1500" dirty="0"/>
              <a:t>So, coming back to our example where we want to instrument the </a:t>
            </a:r>
            <a:r>
              <a:rPr lang="en-US" altLang="ja-JP" sz="1500" dirty="0" err="1"/>
              <a:t>inc</a:t>
            </a:r>
            <a:r>
              <a:rPr lang="en-US" altLang="ja-JP" sz="1500" dirty="0"/>
              <a:t> instruction.</a:t>
            </a:r>
          </a:p>
          <a:p>
            <a:pPr lvl="1"/>
            <a:r>
              <a:rPr lang="en-US" altLang="ja-JP" sz="1500" dirty="0"/>
              <a:t>Using JIT instrumentation, (click) we start by copying the basic block into a new location</a:t>
            </a:r>
          </a:p>
          <a:p>
            <a:pPr lvl="1"/>
            <a:r>
              <a:rPr lang="en-US" altLang="ja-JP" sz="1500" dirty="0"/>
              <a:t>Here, we are free to insert any instruction we need to save processor state and call the instrumentation.  </a:t>
            </a:r>
          </a:p>
          <a:p>
            <a:pPr lvl="1"/>
            <a:endParaRPr lang="en-US" altLang="ja-JP" sz="1500" dirty="0"/>
          </a:p>
          <a:p>
            <a:pPr lvl="1"/>
            <a:endParaRPr lang="en-US" altLang="ja-JP" sz="1500" dirty="0"/>
          </a:p>
          <a:p>
            <a:pPr lvl="1"/>
            <a:endParaRPr lang="en-US" altLang="ja-JP" sz="1500"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xfrm>
            <a:off x="4142957" y="9119437"/>
            <a:ext cx="3170543" cy="480141"/>
          </a:xfrm>
          <a:prstGeom prst="rect">
            <a:avLst/>
          </a:prstGeom>
          <a:noFill/>
        </p:spPr>
        <p:txBody>
          <a:bodyPr/>
          <a:lstStyle/>
          <a:p>
            <a:fld id="{FA2C9CA0-BEC2-4338-90A9-CC9F958BC00D}" type="slidenum">
              <a:rPr lang="ja-JP" altLang="en-US">
                <a:ea typeface="ＭＳ Ｐゴシック" pitchFamily="34" charset="-128"/>
              </a:rPr>
              <a:pPr/>
              <a:t>10</a:t>
            </a:fld>
            <a:endParaRPr lang="en-US" altLang="ja-JP">
              <a:ea typeface="ＭＳ Ｐゴシック" pitchFamily="34" charset="-128"/>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w="9525">
            <a:prstDash val="solid"/>
          </a:ln>
        </p:spPr>
        <p:txBody>
          <a:bodyPr/>
          <a:lstStyle/>
          <a:p>
            <a:pPr lvl="1"/>
            <a:r>
              <a:rPr lang="en-US" altLang="ja-JP" sz="1500" dirty="0"/>
              <a:t>Because our instrumentation does not modify any registers, it is sufficient to save and restore just the condition code register, which we do with the green instructions.</a:t>
            </a:r>
            <a:endParaRPr lang="en-US" altLang="ja-JP" dirty="0" smtClean="0"/>
          </a:p>
          <a:p>
            <a:endParaRPr lang="en-US" altLang="ja-JP" dirty="0" smtClean="0"/>
          </a:p>
          <a:p>
            <a:r>
              <a:rPr lang="en-US" altLang="ja-JP" sz="1500" dirty="0"/>
              <a:t>Finally, if the instrumentation is small enough, as it is in this case, we can simply inline it.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userDrawn="1"/>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51520" y="332656"/>
            <a:ext cx="8640960" cy="1828800"/>
          </a:xfrm>
        </p:spPr>
        <p:txBody>
          <a:bodyPr anchor="b"/>
          <a:lstStyle>
            <a:lvl1pPr algn="ctr">
              <a:defRPr cap="all" baseline="0">
                <a:latin typeface="Calibri" pitchFamily="34" charset="0"/>
                <a:cs typeface="Calibri" pitchFamily="34" charset="0"/>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2359152" y="4365104"/>
            <a:ext cx="6546240" cy="1333872"/>
          </a:xfrm>
        </p:spPr>
        <p:txBody>
          <a:bodyPr anchor="ctr">
            <a:normAutofit/>
          </a:bodyPr>
          <a:lstStyle>
            <a:lvl1pPr marL="0" indent="0" algn="r">
              <a:buNone/>
              <a:defRPr sz="2600">
                <a:solidFill>
                  <a:srgbClr val="FFFFFF"/>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1560" y="116632"/>
            <a:ext cx="8153400" cy="990600"/>
          </a:xfrm>
        </p:spPr>
        <p:txBody>
          <a:bodyPr/>
          <a:lstStyle/>
          <a:p>
            <a:r>
              <a:rPr kumimoji="0" lang="en-US" dirty="0" smtClean="0"/>
              <a:t>Click to edit Master title style</a:t>
            </a:r>
            <a:endParaRPr kumimoji="0"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F3DF379-0CF8-48F8-A7DB-929F54558632}" type="slidenum">
              <a:rPr lang="en-IN" smtClean="0"/>
              <a:pPr/>
              <a:t>‹#›</a:t>
            </a:fld>
            <a:endParaRPr lang="en-IN" dirty="0"/>
          </a:p>
        </p:txBody>
      </p:sp>
      <p:sp>
        <p:nvSpPr>
          <p:cNvPr id="8" name="Content Placeholder 7"/>
          <p:cNvSpPr>
            <a:spLocks noGrp="1"/>
          </p:cNvSpPr>
          <p:nvPr>
            <p:ph sz="quarter" idx="1"/>
          </p:nvPr>
        </p:nvSpPr>
        <p:spPr>
          <a:xfrm>
            <a:off x="612648" y="1484784"/>
            <a:ext cx="8153400" cy="5112568"/>
          </a:xfrm>
        </p:spPr>
        <p:txBody>
          <a:bodyPr/>
          <a:lstStyle>
            <a:lvl1pPr>
              <a:spcBef>
                <a:spcPts val="600"/>
              </a:spcBef>
              <a:defRPr sz="2800">
                <a:latin typeface="Calibri" pitchFamily="34" charset="0"/>
                <a:cs typeface="Calibri" pitchFamily="34" charset="0"/>
              </a:defRPr>
            </a:lvl1pPr>
            <a:lvl2pPr>
              <a:spcBef>
                <a:spcPts val="500"/>
              </a:spcBef>
              <a:defRPr sz="2400">
                <a:latin typeface="Calibri" pitchFamily="34" charset="0"/>
                <a:cs typeface="Calibri" pitchFamily="34" charset="0"/>
              </a:defRPr>
            </a:lvl2pPr>
            <a:lvl3pPr>
              <a:spcBef>
                <a:spcPts val="400"/>
              </a:spcBef>
              <a:defRPr sz="2000">
                <a:latin typeface="Calibri" pitchFamily="34" charset="0"/>
                <a:cs typeface="Calibri" pitchFamily="34" charset="0"/>
              </a:defRPr>
            </a:lvl3pPr>
            <a:lvl4pPr marL="1188720">
              <a:spcBef>
                <a:spcPts val="300"/>
              </a:spcBef>
              <a:defRPr sz="1800">
                <a:latin typeface="Calibri" pitchFamily="34" charset="0"/>
                <a:cs typeface="Calibri" pitchFamily="34" charset="0"/>
              </a:defRPr>
            </a:lvl4pPr>
            <a:lvl5pPr marL="1463040">
              <a:spcBef>
                <a:spcPts val="200"/>
              </a:spcBef>
              <a:defRPr sz="1600">
                <a:latin typeface="Calibri" pitchFamily="34" charset="0"/>
                <a:cs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4034408" cy="4572000"/>
          </a:xfrm>
        </p:spPr>
        <p:txBody>
          <a:bodyPr>
            <a:normAutofit/>
          </a:bodyPr>
          <a:lstStyle>
            <a:lvl1pPr>
              <a:defRPr sz="2600"/>
            </a:lvl1pPr>
            <a:lvl2pPr>
              <a:defRPr sz="2200"/>
            </a:lvl2pPr>
            <a:lvl3pPr>
              <a:defRPr sz="1800"/>
            </a:lvl3pPr>
            <a:lvl4pPr>
              <a:defRPr sz="2600"/>
            </a:lvl4pPr>
            <a:lvl5pPr>
              <a:defRPr sz="2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p:txBody>
      </p:sp>
      <p:sp>
        <p:nvSpPr>
          <p:cNvPr id="11" name="Content Placeholder 10"/>
          <p:cNvSpPr>
            <a:spLocks noGrp="1"/>
          </p:cNvSpPr>
          <p:nvPr>
            <p:ph sz="quarter" idx="2"/>
          </p:nvPr>
        </p:nvSpPr>
        <p:spPr>
          <a:xfrm>
            <a:off x="4644008" y="1589567"/>
            <a:ext cx="4464495" cy="4572000"/>
          </a:xfrm>
        </p:spPr>
        <p:txBody>
          <a:bodyPr/>
          <a:lstStyle>
            <a:lvl1pPr>
              <a:defRPr sz="2600">
                <a:latin typeface="Calibri" pitchFamily="34" charset="0"/>
                <a:cs typeface="Calibri" pitchFamily="34" charset="0"/>
              </a:defRPr>
            </a:lvl1pPr>
            <a:lvl2pPr>
              <a:defRPr sz="2200">
                <a:latin typeface="Calibri" pitchFamily="34" charset="0"/>
                <a:cs typeface="Calibri" pitchFamily="34" charset="0"/>
              </a:defRPr>
            </a:lvl2pPr>
            <a:lvl3pPr>
              <a:defRPr sz="1800">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p:txBody>
      </p:sp>
      <p:sp>
        <p:nvSpPr>
          <p:cNvPr id="8" name="Date Placeholder 7"/>
          <p:cNvSpPr>
            <a:spLocks noGrp="1"/>
          </p:cNvSpPr>
          <p:nvPr>
            <p:ph type="dt" sz="half" idx="15"/>
          </p:nvPr>
        </p:nvSpPr>
        <p:spPr/>
        <p:txBody>
          <a:bodyPr rtlCol="0"/>
          <a:lstStyle/>
          <a:p>
            <a:endParaRPr lang="en-IN"/>
          </a:p>
        </p:txBody>
      </p:sp>
      <p:sp>
        <p:nvSpPr>
          <p:cNvPr id="10" name="Slide Number Placeholder 9"/>
          <p:cNvSpPr>
            <a:spLocks noGrp="1"/>
          </p:cNvSpPr>
          <p:nvPr>
            <p:ph type="sldNum" sz="quarter" idx="16"/>
          </p:nvPr>
        </p:nvSpPr>
        <p:spPr/>
        <p:txBody>
          <a:bodyPr rtlCol="0"/>
          <a:lstStyle/>
          <a:p>
            <a:fld id="{1F3DF379-0CF8-48F8-A7DB-929F54558632}" type="slidenum">
              <a:rPr lang="en-IN" smtClean="0"/>
              <a:pPr/>
              <a:t>‹#›</a:t>
            </a:fld>
            <a:endParaRPr lang="en-IN"/>
          </a:p>
        </p:txBody>
      </p:sp>
      <p:sp>
        <p:nvSpPr>
          <p:cNvPr id="12" name="Footer Placeholder 11"/>
          <p:cNvSpPr>
            <a:spLocks noGrp="1"/>
          </p:cNvSpPr>
          <p:nvPr>
            <p:ph type="ftr" sz="quarter" idx="17"/>
          </p:nvPr>
        </p:nvSpPr>
        <p:spPr/>
        <p:txBody>
          <a:bodyPr rtlCol="0"/>
          <a:lstStyle/>
          <a:p>
            <a:endParaRPr lang="en-IN"/>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16632"/>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484784"/>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181708"/>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181708"/>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181708"/>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F3DF379-0CF8-48F8-A7DB-929F54558632}" type="slidenum">
              <a:rPr lang="en-IN" smtClean="0"/>
              <a:pPr/>
              <a:t>‹#›</a:t>
            </a:fld>
            <a:endParaRPr lang="en-IN"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8" r:id="rId3"/>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Protecting the Kernel from Untrusted Modules  </a:t>
            </a:r>
            <a:endParaRPr lang="en-IN" dirty="0"/>
          </a:p>
        </p:txBody>
      </p:sp>
      <p:sp>
        <p:nvSpPr>
          <p:cNvPr id="3" name="Subtitle 2"/>
          <p:cNvSpPr>
            <a:spLocks noGrp="1"/>
          </p:cNvSpPr>
          <p:nvPr>
            <p:ph type="subTitle" idx="1"/>
          </p:nvPr>
        </p:nvSpPr>
        <p:spPr/>
        <p:txBody>
          <a:bodyPr/>
          <a:lstStyle/>
          <a:p>
            <a:r>
              <a:rPr lang="en-US" dirty="0" err="1" smtClean="0"/>
              <a:t>Akshay</a:t>
            </a:r>
            <a:r>
              <a:rPr lang="en-US" dirty="0" smtClean="0"/>
              <a:t> Kumar, Peter Goodman, Peter </a:t>
            </a:r>
            <a:r>
              <a:rPr lang="en-US" dirty="0" err="1" smtClean="0"/>
              <a:t>Feiner</a:t>
            </a:r>
            <a:r>
              <a:rPr lang="en-US" dirty="0" smtClean="0"/>
              <a:t>,</a:t>
            </a:r>
          </a:p>
          <a:p>
            <a:r>
              <a:rPr lang="en-US" b="1" dirty="0" err="1" smtClean="0"/>
              <a:t>Ashvin</a:t>
            </a:r>
            <a:r>
              <a:rPr lang="en-US" b="1" dirty="0" smtClean="0"/>
              <a:t> </a:t>
            </a:r>
            <a:r>
              <a:rPr lang="en-US" b="1" dirty="0" err="1" smtClean="0"/>
              <a:t>Goel</a:t>
            </a:r>
            <a:r>
              <a:rPr lang="en-US" dirty="0" smtClean="0"/>
              <a:t>, Angela </a:t>
            </a:r>
            <a:r>
              <a:rPr lang="en-US" dirty="0" err="1" smtClean="0"/>
              <a:t>Demke</a:t>
            </a:r>
            <a:r>
              <a:rPr lang="en-US" dirty="0" smtClean="0"/>
              <a:t> Brown</a:t>
            </a:r>
            <a:endParaRPr lang="en-IN" dirty="0" smtClean="0"/>
          </a:p>
          <a:p>
            <a:r>
              <a:rPr lang="en-US" dirty="0" smtClean="0"/>
              <a:t>University of Toronto</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ja-JP" dirty="0" smtClean="0"/>
              <a:t>Example: DBT Instrumentation</a:t>
            </a:r>
            <a:endParaRPr lang="en-US" altLang="ja-JP" dirty="0"/>
          </a:p>
        </p:txBody>
      </p:sp>
      <p:sp>
        <p:nvSpPr>
          <p:cNvPr id="3" name="Slide Number Placeholder 2"/>
          <p:cNvSpPr>
            <a:spLocks noGrp="1"/>
          </p:cNvSpPr>
          <p:nvPr>
            <p:ph type="sldNum" sz="quarter" idx="12"/>
          </p:nvPr>
        </p:nvSpPr>
        <p:spPr/>
        <p:txBody>
          <a:bodyPr>
            <a:normAutofit fontScale="85000" lnSpcReduction="20000"/>
          </a:bodyPr>
          <a:lstStyle/>
          <a:p>
            <a:fld id="{1F3DF379-0CF8-48F8-A7DB-929F54558632}" type="slidenum">
              <a:rPr lang="en-IN" smtClean="0"/>
              <a:pPr/>
              <a:t>10</a:t>
            </a:fld>
            <a:endParaRPr lang="en-IN" dirty="0"/>
          </a:p>
        </p:txBody>
      </p:sp>
      <p:sp>
        <p:nvSpPr>
          <p:cNvPr id="785458" name="Rectangle 50"/>
          <p:cNvSpPr>
            <a:spLocks noChangeArrowheads="1"/>
          </p:cNvSpPr>
          <p:nvPr/>
        </p:nvSpPr>
        <p:spPr bwMode="auto">
          <a:xfrm>
            <a:off x="2895600" y="3233192"/>
            <a:ext cx="2057400" cy="228600"/>
          </a:xfrm>
          <a:prstGeom prst="rect">
            <a:avLst/>
          </a:prstGeom>
          <a:solidFill>
            <a:srgbClr val="00FF00">
              <a:alpha val="50195"/>
            </a:srgbClr>
          </a:solid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popf</a:t>
            </a:r>
            <a:endParaRPr lang="en-US" sz="1500" dirty="0">
              <a:latin typeface="Lucida Console" pitchFamily="49" charset="0"/>
            </a:endParaRPr>
          </a:p>
        </p:txBody>
      </p:sp>
      <p:sp>
        <p:nvSpPr>
          <p:cNvPr id="14341" name="Text Box 3"/>
          <p:cNvSpPr txBox="1">
            <a:spLocks noChangeArrowheads="1"/>
          </p:cNvSpPr>
          <p:nvPr/>
        </p:nvSpPr>
        <p:spPr bwMode="auto">
          <a:xfrm>
            <a:off x="6716319" y="1556793"/>
            <a:ext cx="2320177" cy="400105"/>
          </a:xfrm>
          <a:prstGeom prst="rect">
            <a:avLst/>
          </a:prstGeom>
          <a:noFill/>
          <a:ln w="38100">
            <a:noFill/>
            <a:miter lim="800000"/>
            <a:headEnd/>
            <a:tailEnd/>
          </a:ln>
        </p:spPr>
        <p:txBody>
          <a:bodyPr wrap="none" lIns="91435" tIns="45718" rIns="91435" bIns="45718">
            <a:spAutoFit/>
          </a:bodyPr>
          <a:lstStyle/>
          <a:p>
            <a:r>
              <a:rPr lang="en-US" sz="2000" dirty="0" smtClean="0">
                <a:latin typeface="+mj-lt"/>
              </a:rPr>
              <a:t>Instrumentation Code</a:t>
            </a:r>
            <a:endParaRPr lang="en-US" sz="2000" dirty="0">
              <a:latin typeface="+mj-lt"/>
            </a:endParaRPr>
          </a:p>
        </p:txBody>
      </p:sp>
      <p:sp>
        <p:nvSpPr>
          <p:cNvPr id="14342" name="Text Box 4"/>
          <p:cNvSpPr txBox="1">
            <a:spLocks noChangeArrowheads="1"/>
          </p:cNvSpPr>
          <p:nvPr/>
        </p:nvSpPr>
        <p:spPr bwMode="auto">
          <a:xfrm>
            <a:off x="766898" y="1556792"/>
            <a:ext cx="1788878" cy="400105"/>
          </a:xfrm>
          <a:prstGeom prst="rect">
            <a:avLst/>
          </a:prstGeom>
          <a:noFill/>
          <a:ln w="38100">
            <a:noFill/>
            <a:miter lim="800000"/>
            <a:headEnd/>
            <a:tailEnd/>
          </a:ln>
        </p:spPr>
        <p:txBody>
          <a:bodyPr wrap="none" lIns="91435" tIns="45718" rIns="91435" bIns="45718">
            <a:spAutoFit/>
          </a:bodyPr>
          <a:lstStyle/>
          <a:p>
            <a:r>
              <a:rPr lang="en-US" sz="2000" dirty="0">
                <a:latin typeface="+mj-lt"/>
              </a:rPr>
              <a:t>Area of Interest</a:t>
            </a:r>
          </a:p>
        </p:txBody>
      </p:sp>
      <p:sp>
        <p:nvSpPr>
          <p:cNvPr id="14343" name="Rectangle 5"/>
          <p:cNvSpPr>
            <a:spLocks noChangeArrowheads="1"/>
          </p:cNvSpPr>
          <p:nvPr/>
        </p:nvSpPr>
        <p:spPr bwMode="auto">
          <a:xfrm>
            <a:off x="609600" y="2775992"/>
            <a:ext cx="2057400" cy="228600"/>
          </a:xfrm>
          <a:prstGeom prst="rect">
            <a:avLst/>
          </a:prstGeom>
          <a:solidFill>
            <a:srgbClr val="FF7C80">
              <a:alpha val="50195"/>
            </a:srgbClr>
          </a:solidFill>
          <a:ln w="12700">
            <a:solidFill>
              <a:srgbClr val="4D4D4D"/>
            </a:solidFill>
            <a:miter lim="800000"/>
            <a:headEnd/>
            <a:tailEnd/>
          </a:ln>
        </p:spPr>
        <p:txBody>
          <a:bodyPr wrap="none" lIns="91435" tIns="45718" rIns="91435" bIns="45718" anchor="ctr"/>
          <a:lstStyle/>
          <a:p>
            <a:endParaRPr lang="en-US" sz="1300" b="1" dirty="0">
              <a:latin typeface="Lucida Console" pitchFamily="49" charset="0"/>
            </a:endParaRPr>
          </a:p>
        </p:txBody>
      </p:sp>
      <p:sp>
        <p:nvSpPr>
          <p:cNvPr id="14344" name="Rectangle 8"/>
          <p:cNvSpPr>
            <a:spLocks noChangeArrowheads="1"/>
          </p:cNvSpPr>
          <p:nvPr/>
        </p:nvSpPr>
        <p:spPr bwMode="auto">
          <a:xfrm>
            <a:off x="609600" y="2318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mov</a:t>
            </a:r>
            <a:r>
              <a:rPr lang="en-US" sz="1500" dirty="0">
                <a:latin typeface="Lucida Console" pitchFamily="49" charset="0"/>
              </a:rPr>
              <a:t> $ffffe000,edx</a:t>
            </a:r>
          </a:p>
        </p:txBody>
      </p:sp>
      <p:sp>
        <p:nvSpPr>
          <p:cNvPr id="14345" name="Rectangle 9"/>
          <p:cNvSpPr>
            <a:spLocks noChangeArrowheads="1"/>
          </p:cNvSpPr>
          <p:nvPr/>
        </p:nvSpPr>
        <p:spPr bwMode="auto">
          <a:xfrm>
            <a:off x="609600" y="2547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and </a:t>
            </a:r>
            <a:r>
              <a:rPr lang="en-US" sz="1500" dirty="0" err="1">
                <a:latin typeface="Lucida Console" pitchFamily="49" charset="0"/>
              </a:rPr>
              <a:t>esp,edx</a:t>
            </a:r>
            <a:endParaRPr lang="en-US" sz="1500" dirty="0">
              <a:latin typeface="Lucida Console" pitchFamily="49" charset="0"/>
            </a:endParaRPr>
          </a:p>
        </p:txBody>
      </p:sp>
      <p:sp>
        <p:nvSpPr>
          <p:cNvPr id="14346" name="Rectangle 10"/>
          <p:cNvSpPr>
            <a:spLocks noChangeArrowheads="1"/>
          </p:cNvSpPr>
          <p:nvPr/>
        </p:nvSpPr>
        <p:spPr bwMode="auto">
          <a:xfrm>
            <a:off x="609600" y="30045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28(</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4347" name="Rectangle 11"/>
          <p:cNvSpPr>
            <a:spLocks noChangeArrowheads="1"/>
          </p:cNvSpPr>
          <p:nvPr/>
        </p:nvSpPr>
        <p:spPr bwMode="auto">
          <a:xfrm>
            <a:off x="609600" y="3690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add $1,eax</a:t>
            </a:r>
          </a:p>
        </p:txBody>
      </p:sp>
      <p:sp>
        <p:nvSpPr>
          <p:cNvPr id="14348" name="Rectangle 12"/>
          <p:cNvSpPr>
            <a:spLocks noChangeArrowheads="1"/>
          </p:cNvSpPr>
          <p:nvPr/>
        </p:nvSpPr>
        <p:spPr bwMode="auto">
          <a:xfrm>
            <a:off x="609600" y="41475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or $c, </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4349" name="Rectangle 13"/>
          <p:cNvSpPr>
            <a:spLocks noChangeArrowheads="1"/>
          </p:cNvSpPr>
          <p:nvPr/>
        </p:nvSpPr>
        <p:spPr bwMode="auto">
          <a:xfrm>
            <a:off x="609600" y="3918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and $3,eax</a:t>
            </a:r>
          </a:p>
        </p:txBody>
      </p:sp>
      <p:sp>
        <p:nvSpPr>
          <p:cNvPr id="14350" name="Rectangle 14"/>
          <p:cNvSpPr>
            <a:spLocks noChangeArrowheads="1"/>
          </p:cNvSpPr>
          <p:nvPr/>
        </p:nvSpPr>
        <p:spPr bwMode="auto">
          <a:xfrm>
            <a:off x="609600" y="4376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a:t>
            </a:r>
            <a:r>
              <a:rPr lang="en-US" sz="1500" dirty="0" err="1">
                <a:solidFill>
                  <a:schemeClr val="accent1"/>
                </a:solidFill>
                <a:latin typeface="Lucida Console" pitchFamily="49" charset="0"/>
              </a:rPr>
              <a:t>eax</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 </a:t>
            </a:r>
          </a:p>
        </p:txBody>
      </p:sp>
      <p:sp>
        <p:nvSpPr>
          <p:cNvPr id="14351" name="Rectangle 15"/>
          <p:cNvSpPr>
            <a:spLocks noChangeArrowheads="1"/>
          </p:cNvSpPr>
          <p:nvPr/>
        </p:nvSpPr>
        <p:spPr bwMode="auto">
          <a:xfrm>
            <a:off x="609600" y="2090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sub $6c,esp</a:t>
            </a:r>
          </a:p>
        </p:txBody>
      </p:sp>
      <p:sp>
        <p:nvSpPr>
          <p:cNvPr id="14352" name="Rectangle 16"/>
          <p:cNvSpPr>
            <a:spLocks noChangeArrowheads="1"/>
          </p:cNvSpPr>
          <p:nvPr/>
        </p:nvSpPr>
        <p:spPr bwMode="auto">
          <a:xfrm>
            <a:off x="609600" y="4833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or $f, </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4353" name="Rectangle 17"/>
          <p:cNvSpPr>
            <a:spLocks noChangeArrowheads="1"/>
          </p:cNvSpPr>
          <p:nvPr/>
        </p:nvSpPr>
        <p:spPr bwMode="auto">
          <a:xfrm>
            <a:off x="609600" y="5061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ebp,4(</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a:t>
            </a:r>
          </a:p>
        </p:txBody>
      </p:sp>
      <p:sp>
        <p:nvSpPr>
          <p:cNvPr id="14354" name="Rectangle 18"/>
          <p:cNvSpPr>
            <a:spLocks noChangeArrowheads="1"/>
          </p:cNvSpPr>
          <p:nvPr/>
        </p:nvSpPr>
        <p:spPr bwMode="auto">
          <a:xfrm>
            <a:off x="609600" y="3233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2c(</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endParaRPr lang="en-US" sz="1500" dirty="0">
              <a:solidFill>
                <a:schemeClr val="accent1"/>
              </a:solidFill>
              <a:latin typeface="Lucida Console" pitchFamily="49" charset="0"/>
            </a:endParaRPr>
          </a:p>
        </p:txBody>
      </p:sp>
      <p:sp>
        <p:nvSpPr>
          <p:cNvPr id="14355" name="Rectangle 19"/>
          <p:cNvSpPr>
            <a:spLocks noChangeArrowheads="1"/>
          </p:cNvSpPr>
          <p:nvPr/>
        </p:nvSpPr>
        <p:spPr bwMode="auto">
          <a:xfrm>
            <a:off x="609600" y="3461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30(</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4356" name="Rectangle 20"/>
          <p:cNvSpPr>
            <a:spLocks noChangeArrowheads="1"/>
          </p:cNvSpPr>
          <p:nvPr/>
        </p:nvSpPr>
        <p:spPr bwMode="auto">
          <a:xfrm>
            <a:off x="609600" y="4604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add $2,ebp</a:t>
            </a:r>
          </a:p>
        </p:txBody>
      </p:sp>
      <p:sp>
        <p:nvSpPr>
          <p:cNvPr id="14357" name="Rectangle 21"/>
          <p:cNvSpPr>
            <a:spLocks noChangeArrowheads="1"/>
          </p:cNvSpPr>
          <p:nvPr/>
        </p:nvSpPr>
        <p:spPr bwMode="auto">
          <a:xfrm>
            <a:off x="609600" y="2775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inc 14(</a:t>
            </a:r>
            <a:r>
              <a:rPr lang="en-US" sz="1500" dirty="0" err="1">
                <a:latin typeface="Lucida Console" pitchFamily="49" charset="0"/>
              </a:rPr>
              <a:t>edx</a:t>
            </a:r>
            <a:r>
              <a:rPr lang="en-US" sz="1500" dirty="0">
                <a:latin typeface="Lucida Console" pitchFamily="49" charset="0"/>
              </a:rPr>
              <a:t>)</a:t>
            </a:r>
          </a:p>
        </p:txBody>
      </p:sp>
      <p:sp>
        <p:nvSpPr>
          <p:cNvPr id="14358" name="Rectangle 29"/>
          <p:cNvSpPr>
            <a:spLocks noChangeArrowheads="1"/>
          </p:cNvSpPr>
          <p:nvPr/>
        </p:nvSpPr>
        <p:spPr bwMode="auto">
          <a:xfrm>
            <a:off x="2895600" y="2318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mov</a:t>
            </a:r>
            <a:r>
              <a:rPr lang="en-US" sz="1500" dirty="0">
                <a:latin typeface="Lucida Console" pitchFamily="49" charset="0"/>
              </a:rPr>
              <a:t> $ffffe000,edx</a:t>
            </a:r>
          </a:p>
        </p:txBody>
      </p:sp>
      <p:sp>
        <p:nvSpPr>
          <p:cNvPr id="14359" name="Rectangle 30"/>
          <p:cNvSpPr>
            <a:spLocks noChangeArrowheads="1"/>
          </p:cNvSpPr>
          <p:nvPr/>
        </p:nvSpPr>
        <p:spPr bwMode="auto">
          <a:xfrm>
            <a:off x="2895600" y="2547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and </a:t>
            </a:r>
            <a:r>
              <a:rPr lang="en-US" sz="1500" dirty="0" err="1">
                <a:latin typeface="Lucida Console" pitchFamily="49" charset="0"/>
              </a:rPr>
              <a:t>esp,edx</a:t>
            </a:r>
            <a:endParaRPr lang="en-US" sz="1500" dirty="0">
              <a:latin typeface="Lucida Console" pitchFamily="49" charset="0"/>
            </a:endParaRPr>
          </a:p>
        </p:txBody>
      </p:sp>
      <p:sp>
        <p:nvSpPr>
          <p:cNvPr id="14360" name="Rectangle 36"/>
          <p:cNvSpPr>
            <a:spLocks noChangeArrowheads="1"/>
          </p:cNvSpPr>
          <p:nvPr/>
        </p:nvSpPr>
        <p:spPr bwMode="auto">
          <a:xfrm>
            <a:off x="2895600" y="2090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sub $6c,esp</a:t>
            </a:r>
          </a:p>
        </p:txBody>
      </p:sp>
      <p:grpSp>
        <p:nvGrpSpPr>
          <p:cNvPr id="2" name="Group 48"/>
          <p:cNvGrpSpPr>
            <a:grpSpLocks/>
          </p:cNvGrpSpPr>
          <p:nvPr/>
        </p:nvGrpSpPr>
        <p:grpSpPr bwMode="auto">
          <a:xfrm>
            <a:off x="2895600" y="2775992"/>
            <a:ext cx="2057400" cy="2514600"/>
            <a:chOff x="1824" y="1536"/>
            <a:chExt cx="1296" cy="1584"/>
          </a:xfrm>
        </p:grpSpPr>
        <p:sp>
          <p:nvSpPr>
            <p:cNvPr id="14371" name="Rectangle 28"/>
            <p:cNvSpPr>
              <a:spLocks noChangeArrowheads="1"/>
            </p:cNvSpPr>
            <p:nvPr/>
          </p:nvSpPr>
          <p:spPr bwMode="auto">
            <a:xfrm>
              <a:off x="1824" y="1536"/>
              <a:ext cx="1296" cy="144"/>
            </a:xfrm>
            <a:prstGeom prst="rect">
              <a:avLst/>
            </a:prstGeom>
            <a:solidFill>
              <a:srgbClr val="FF7C80">
                <a:alpha val="50195"/>
              </a:srgbClr>
            </a:solidFill>
            <a:ln w="12700">
              <a:solidFill>
                <a:srgbClr val="4D4D4D"/>
              </a:solidFill>
              <a:miter lim="800000"/>
              <a:headEnd/>
              <a:tailEnd/>
            </a:ln>
          </p:spPr>
          <p:txBody>
            <a:bodyPr wrap="none" anchor="ctr"/>
            <a:lstStyle/>
            <a:p>
              <a:endParaRPr lang="en-US" sz="1300" b="1" dirty="0">
                <a:latin typeface="Lucida Console" pitchFamily="49" charset="0"/>
              </a:endParaRPr>
            </a:p>
          </p:txBody>
        </p:sp>
        <p:sp>
          <p:nvSpPr>
            <p:cNvPr id="14372" name="Rectangle 31"/>
            <p:cNvSpPr>
              <a:spLocks noChangeArrowheads="1"/>
            </p:cNvSpPr>
            <p:nvPr/>
          </p:nvSpPr>
          <p:spPr bwMode="auto">
            <a:xfrm>
              <a:off x="1824" y="1680"/>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28(</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4373" name="Rectangle 32"/>
            <p:cNvSpPr>
              <a:spLocks noChangeArrowheads="1"/>
            </p:cNvSpPr>
            <p:nvPr/>
          </p:nvSpPr>
          <p:spPr bwMode="auto">
            <a:xfrm>
              <a:off x="1824" y="2112"/>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add $1,eax</a:t>
              </a:r>
            </a:p>
          </p:txBody>
        </p:sp>
        <p:sp>
          <p:nvSpPr>
            <p:cNvPr id="14374" name="Rectangle 33"/>
            <p:cNvSpPr>
              <a:spLocks noChangeArrowheads="1"/>
            </p:cNvSpPr>
            <p:nvPr/>
          </p:nvSpPr>
          <p:spPr bwMode="auto">
            <a:xfrm>
              <a:off x="1824" y="2400"/>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or $c, </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4375" name="Rectangle 34"/>
            <p:cNvSpPr>
              <a:spLocks noChangeArrowheads="1"/>
            </p:cNvSpPr>
            <p:nvPr/>
          </p:nvSpPr>
          <p:spPr bwMode="auto">
            <a:xfrm>
              <a:off x="1824" y="2256"/>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and $3,eax</a:t>
              </a:r>
            </a:p>
          </p:txBody>
        </p:sp>
        <p:sp>
          <p:nvSpPr>
            <p:cNvPr id="14376" name="Rectangle 35"/>
            <p:cNvSpPr>
              <a:spLocks noChangeArrowheads="1"/>
            </p:cNvSpPr>
            <p:nvPr/>
          </p:nvSpPr>
          <p:spPr bwMode="auto">
            <a:xfrm>
              <a:off x="1824" y="2544"/>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a:t>
              </a:r>
              <a:r>
                <a:rPr lang="en-US" sz="1500" dirty="0" err="1">
                  <a:solidFill>
                    <a:schemeClr val="accent1"/>
                  </a:solidFill>
                  <a:latin typeface="Lucida Console" pitchFamily="49" charset="0"/>
                </a:rPr>
                <a:t>eax</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 </a:t>
              </a:r>
            </a:p>
          </p:txBody>
        </p:sp>
        <p:sp>
          <p:nvSpPr>
            <p:cNvPr id="14377" name="Rectangle 37"/>
            <p:cNvSpPr>
              <a:spLocks noChangeArrowheads="1"/>
            </p:cNvSpPr>
            <p:nvPr/>
          </p:nvSpPr>
          <p:spPr bwMode="auto">
            <a:xfrm>
              <a:off x="1824" y="2832"/>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or $f, </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4378" name="Rectangle 38"/>
            <p:cNvSpPr>
              <a:spLocks noChangeArrowheads="1"/>
            </p:cNvSpPr>
            <p:nvPr/>
          </p:nvSpPr>
          <p:spPr bwMode="auto">
            <a:xfrm>
              <a:off x="1824" y="2976"/>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ebp,4(</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a:t>
              </a:r>
            </a:p>
          </p:txBody>
        </p:sp>
        <p:sp>
          <p:nvSpPr>
            <p:cNvPr id="14379" name="Rectangle 39"/>
            <p:cNvSpPr>
              <a:spLocks noChangeArrowheads="1"/>
            </p:cNvSpPr>
            <p:nvPr/>
          </p:nvSpPr>
          <p:spPr bwMode="auto">
            <a:xfrm>
              <a:off x="1824" y="1824"/>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2c(</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endParaRPr lang="en-US" sz="1500" dirty="0">
                <a:solidFill>
                  <a:schemeClr val="accent1"/>
                </a:solidFill>
                <a:latin typeface="Lucida Console" pitchFamily="49" charset="0"/>
              </a:endParaRPr>
            </a:p>
          </p:txBody>
        </p:sp>
        <p:sp>
          <p:nvSpPr>
            <p:cNvPr id="14380" name="Rectangle 40"/>
            <p:cNvSpPr>
              <a:spLocks noChangeArrowheads="1"/>
            </p:cNvSpPr>
            <p:nvPr/>
          </p:nvSpPr>
          <p:spPr bwMode="auto">
            <a:xfrm>
              <a:off x="1824" y="1968"/>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30(</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4381" name="Rectangle 41"/>
            <p:cNvSpPr>
              <a:spLocks noChangeArrowheads="1"/>
            </p:cNvSpPr>
            <p:nvPr/>
          </p:nvSpPr>
          <p:spPr bwMode="auto">
            <a:xfrm>
              <a:off x="1824" y="2688"/>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add $2,ebp</a:t>
              </a:r>
            </a:p>
          </p:txBody>
        </p:sp>
        <p:sp>
          <p:nvSpPr>
            <p:cNvPr id="14382" name="Rectangle 42"/>
            <p:cNvSpPr>
              <a:spLocks noChangeArrowheads="1"/>
            </p:cNvSpPr>
            <p:nvPr/>
          </p:nvSpPr>
          <p:spPr bwMode="auto">
            <a:xfrm>
              <a:off x="1824" y="1536"/>
              <a:ext cx="1296" cy="144"/>
            </a:xfrm>
            <a:prstGeom prst="rect">
              <a:avLst/>
            </a:prstGeom>
            <a:noFill/>
            <a:ln w="12700">
              <a:solidFill>
                <a:srgbClr val="4D4D4D"/>
              </a:solidFill>
              <a:miter lim="800000"/>
              <a:headEnd/>
              <a:tailEnd/>
            </a:ln>
          </p:spPr>
          <p:txBody>
            <a:bodyPr wrap="none" lIns="45720" anchor="ctr"/>
            <a:lstStyle/>
            <a:p>
              <a:r>
                <a:rPr lang="en-US" sz="1500" dirty="0">
                  <a:latin typeface="Lucida Console" pitchFamily="49" charset="0"/>
                </a:rPr>
                <a:t>inc 14(</a:t>
              </a:r>
              <a:r>
                <a:rPr lang="en-US" sz="1500" dirty="0" err="1">
                  <a:latin typeface="Lucida Console" pitchFamily="49" charset="0"/>
                </a:rPr>
                <a:t>edx</a:t>
              </a:r>
              <a:r>
                <a:rPr lang="en-US" sz="1500" dirty="0">
                  <a:latin typeface="Lucida Console" pitchFamily="49" charset="0"/>
                </a:rPr>
                <a:t>)</a:t>
              </a:r>
            </a:p>
          </p:txBody>
        </p:sp>
      </p:grpSp>
      <p:sp>
        <p:nvSpPr>
          <p:cNvPr id="14362" name="Rectangle 43"/>
          <p:cNvSpPr>
            <a:spLocks noChangeArrowheads="1"/>
          </p:cNvSpPr>
          <p:nvPr/>
        </p:nvSpPr>
        <p:spPr bwMode="auto">
          <a:xfrm>
            <a:off x="6858000" y="2547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adc</a:t>
            </a:r>
            <a:r>
              <a:rPr lang="en-US" sz="1500" dirty="0">
                <a:latin typeface="Lucida Console" pitchFamily="49" charset="0"/>
              </a:rPr>
              <a:t> $0,count_h</a:t>
            </a:r>
          </a:p>
        </p:txBody>
      </p:sp>
      <p:sp>
        <p:nvSpPr>
          <p:cNvPr id="14363" name="Rectangle 44"/>
          <p:cNvSpPr>
            <a:spLocks noChangeArrowheads="1"/>
          </p:cNvSpPr>
          <p:nvPr/>
        </p:nvSpPr>
        <p:spPr bwMode="auto">
          <a:xfrm>
            <a:off x="6858000" y="2318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add $1,count_l</a:t>
            </a:r>
          </a:p>
        </p:txBody>
      </p:sp>
      <p:sp>
        <p:nvSpPr>
          <p:cNvPr id="14364" name="Line 45"/>
          <p:cNvSpPr>
            <a:spLocks noChangeShapeType="1"/>
          </p:cNvSpPr>
          <p:nvPr/>
        </p:nvSpPr>
        <p:spPr bwMode="auto">
          <a:xfrm>
            <a:off x="2895600" y="2090193"/>
            <a:ext cx="0" cy="2895600"/>
          </a:xfrm>
          <a:prstGeom prst="line">
            <a:avLst/>
          </a:prstGeom>
          <a:noFill/>
          <a:ln w="12700">
            <a:solidFill>
              <a:srgbClr val="4D4D4D"/>
            </a:solidFill>
            <a:round/>
            <a:headEnd/>
            <a:tailEnd/>
          </a:ln>
        </p:spPr>
        <p:txBody>
          <a:bodyPr wrap="none" lIns="91435" tIns="45718" rIns="91435" bIns="45718" anchor="ctr"/>
          <a:lstStyle/>
          <a:p>
            <a:endParaRPr lang="en-CA"/>
          </a:p>
        </p:txBody>
      </p:sp>
      <p:sp>
        <p:nvSpPr>
          <p:cNvPr id="14365" name="Line 46"/>
          <p:cNvSpPr>
            <a:spLocks noChangeShapeType="1"/>
          </p:cNvSpPr>
          <p:nvPr/>
        </p:nvSpPr>
        <p:spPr bwMode="auto">
          <a:xfrm>
            <a:off x="4953000" y="2090193"/>
            <a:ext cx="0" cy="2895600"/>
          </a:xfrm>
          <a:prstGeom prst="line">
            <a:avLst/>
          </a:prstGeom>
          <a:noFill/>
          <a:ln w="12700">
            <a:solidFill>
              <a:srgbClr val="4D4D4D"/>
            </a:solidFill>
            <a:round/>
            <a:headEnd/>
            <a:tailEnd/>
          </a:ln>
        </p:spPr>
        <p:txBody>
          <a:bodyPr wrap="none" lIns="91435" tIns="45718" rIns="91435" bIns="45718" anchor="ctr"/>
          <a:lstStyle/>
          <a:p>
            <a:endParaRPr lang="en-CA"/>
          </a:p>
        </p:txBody>
      </p:sp>
      <p:sp>
        <p:nvSpPr>
          <p:cNvPr id="785457" name="Rectangle 49"/>
          <p:cNvSpPr>
            <a:spLocks noChangeArrowheads="1"/>
          </p:cNvSpPr>
          <p:nvPr/>
        </p:nvSpPr>
        <p:spPr bwMode="auto">
          <a:xfrm>
            <a:off x="2895600" y="3004592"/>
            <a:ext cx="2057400" cy="228600"/>
          </a:xfrm>
          <a:prstGeom prst="rect">
            <a:avLst/>
          </a:prstGeom>
          <a:solidFill>
            <a:srgbClr val="FFFF00">
              <a:alpha val="50195"/>
            </a:srgbClr>
          </a:solid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call</a:t>
            </a:r>
            <a:r>
              <a:rPr lang="en-US" sz="1500" dirty="0">
                <a:solidFill>
                  <a:schemeClr val="accent1"/>
                </a:solidFill>
                <a:latin typeface="Lucida Console" pitchFamily="49" charset="0"/>
              </a:rPr>
              <a:t> </a:t>
            </a:r>
            <a:r>
              <a:rPr lang="en-US" sz="1500" dirty="0" err="1">
                <a:latin typeface="Lucida Console" pitchFamily="49" charset="0"/>
              </a:rPr>
              <a:t>instrmtn</a:t>
            </a:r>
            <a:endParaRPr lang="en-US" sz="1500" dirty="0">
              <a:latin typeface="Lucida Console" pitchFamily="49" charset="0"/>
            </a:endParaRPr>
          </a:p>
        </p:txBody>
      </p:sp>
      <p:sp>
        <p:nvSpPr>
          <p:cNvPr id="785459" name="Rectangle 51"/>
          <p:cNvSpPr>
            <a:spLocks noChangeArrowheads="1"/>
          </p:cNvSpPr>
          <p:nvPr/>
        </p:nvSpPr>
        <p:spPr bwMode="auto">
          <a:xfrm>
            <a:off x="2895600" y="2775992"/>
            <a:ext cx="2057400" cy="228600"/>
          </a:xfrm>
          <a:prstGeom prst="rect">
            <a:avLst/>
          </a:prstGeom>
          <a:solidFill>
            <a:srgbClr val="00FF00">
              <a:alpha val="50195"/>
            </a:srgbClr>
          </a:solid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pushf</a:t>
            </a:r>
            <a:endParaRPr lang="en-US" sz="1500" dirty="0">
              <a:latin typeface="Lucida Console" pitchFamily="49" charset="0"/>
            </a:endParaRPr>
          </a:p>
        </p:txBody>
      </p:sp>
      <p:cxnSp>
        <p:nvCxnSpPr>
          <p:cNvPr id="785460" name="AutoShape 52"/>
          <p:cNvCxnSpPr>
            <a:cxnSpLocks noChangeShapeType="1"/>
            <a:stCxn id="785457" idx="3"/>
            <a:endCxn id="14369" idx="1"/>
          </p:cNvCxnSpPr>
          <p:nvPr/>
        </p:nvCxnSpPr>
        <p:spPr bwMode="auto">
          <a:xfrm flipV="1">
            <a:off x="4953000" y="2318792"/>
            <a:ext cx="1905000" cy="800100"/>
          </a:xfrm>
          <a:prstGeom prst="curvedConnector3">
            <a:avLst>
              <a:gd name="adj1" fmla="val 50000"/>
            </a:avLst>
          </a:prstGeom>
          <a:noFill/>
          <a:ln w="19050">
            <a:solidFill>
              <a:schemeClr val="tx1"/>
            </a:solidFill>
            <a:round/>
            <a:headEnd/>
            <a:tailEnd type="triangle" w="med" len="med"/>
          </a:ln>
        </p:spPr>
      </p:cxnSp>
      <p:sp>
        <p:nvSpPr>
          <p:cNvPr id="14369" name="Rectangle 53"/>
          <p:cNvSpPr>
            <a:spLocks noChangeArrowheads="1"/>
          </p:cNvSpPr>
          <p:nvPr/>
        </p:nvSpPr>
        <p:spPr bwMode="auto">
          <a:xfrm>
            <a:off x="6858001" y="2242592"/>
            <a:ext cx="233363" cy="152400"/>
          </a:xfrm>
          <a:prstGeom prst="rect">
            <a:avLst/>
          </a:prstGeom>
          <a:noFill/>
          <a:ln w="38100">
            <a:noFill/>
            <a:miter lim="800000"/>
            <a:headEnd/>
            <a:tailEnd/>
          </a:ln>
        </p:spPr>
        <p:txBody>
          <a:bodyPr wrap="none" lIns="91435" tIns="45718" rIns="91435" bIns="45718" anchor="ctr"/>
          <a:lstStyle/>
          <a:p>
            <a:endParaRPr lang="en-CA"/>
          </a:p>
        </p:txBody>
      </p:sp>
      <p:sp>
        <p:nvSpPr>
          <p:cNvPr id="14370" name="Rectangle 54"/>
          <p:cNvSpPr>
            <a:spLocks noChangeArrowheads="1"/>
          </p:cNvSpPr>
          <p:nvPr/>
        </p:nvSpPr>
        <p:spPr bwMode="auto">
          <a:xfrm>
            <a:off x="2819400" y="2013993"/>
            <a:ext cx="3810000" cy="4419600"/>
          </a:xfrm>
          <a:prstGeom prst="rect">
            <a:avLst/>
          </a:prstGeom>
          <a:noFill/>
          <a:ln w="19050">
            <a:solidFill>
              <a:schemeClr val="tx1"/>
            </a:solidFill>
            <a:prstDash val="sysDot"/>
            <a:miter lim="800000"/>
            <a:headEnd/>
            <a:tailEnd/>
          </a:ln>
        </p:spPr>
        <p:txBody>
          <a:bodyPr wrap="none" lIns="91435" tIns="45718" rIns="91435" bIns="45718" anchor="ctr"/>
          <a:lstStyle/>
          <a:p>
            <a:endParaRPr lang="en-CA"/>
          </a:p>
        </p:txBody>
      </p:sp>
      <p:sp>
        <p:nvSpPr>
          <p:cNvPr id="47" name="Text Box 5"/>
          <p:cNvSpPr txBox="1">
            <a:spLocks noChangeArrowheads="1"/>
          </p:cNvSpPr>
          <p:nvPr/>
        </p:nvSpPr>
        <p:spPr bwMode="auto">
          <a:xfrm>
            <a:off x="3454482" y="1556792"/>
            <a:ext cx="2557678" cy="400105"/>
          </a:xfrm>
          <a:prstGeom prst="rect">
            <a:avLst/>
          </a:prstGeom>
          <a:noFill/>
          <a:ln w="38100">
            <a:noFill/>
            <a:miter lim="800000"/>
            <a:headEnd/>
            <a:tailEnd/>
          </a:ln>
        </p:spPr>
        <p:txBody>
          <a:bodyPr wrap="none" lIns="91435" tIns="45718" rIns="91435" bIns="45718">
            <a:spAutoFit/>
          </a:bodyPr>
          <a:lstStyle/>
          <a:p>
            <a:r>
              <a:rPr lang="en-US" sz="2000" dirty="0">
                <a:latin typeface="+mj-lt"/>
              </a:rPr>
              <a:t>Copy of Original Code</a:t>
            </a:r>
          </a:p>
        </p:txBody>
      </p:sp>
    </p:spTree>
    <p:extLst>
      <p:ext uri="{BB962C8B-B14F-4D97-AF65-F5344CB8AC3E}">
        <p14:creationId xmlns:p14="http://schemas.microsoft.com/office/powerpoint/2010/main" val="27677058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6.93889E-18 3.33333E-6 L 6.93889E-18 0.1 " pathEditMode="relative" ptsTypes="AA">
                                      <p:cBhvr>
                                        <p:cTn id="6" dur="2000" fill="hold"/>
                                        <p:tgtEl>
                                          <p:spTgt spid="2"/>
                                        </p:tgtEl>
                                        <p:attrNameLst>
                                          <p:attrName>ppt_x</p:attrName>
                                          <p:attrName>ppt_y</p:attrName>
                                        </p:attrNameLst>
                                      </p:cBhvr>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785457"/>
                                        </p:tgtEl>
                                        <p:attrNameLst>
                                          <p:attrName>style.visibility</p:attrName>
                                        </p:attrNameLst>
                                      </p:cBhvr>
                                      <p:to>
                                        <p:strVal val="visible"/>
                                      </p:to>
                                    </p:set>
                                    <p:animEffect transition="in" filter="fade">
                                      <p:cBhvr>
                                        <p:cTn id="10" dur="500"/>
                                        <p:tgtEl>
                                          <p:spTgt spid="78545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785458"/>
                                        </p:tgtEl>
                                        <p:attrNameLst>
                                          <p:attrName>style.visibility</p:attrName>
                                        </p:attrNameLst>
                                      </p:cBhvr>
                                      <p:to>
                                        <p:strVal val="visible"/>
                                      </p:to>
                                    </p:set>
                                    <p:animEffect transition="in" filter="fade">
                                      <p:cBhvr>
                                        <p:cTn id="13" dur="500"/>
                                        <p:tgtEl>
                                          <p:spTgt spid="785458"/>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85459"/>
                                        </p:tgtEl>
                                        <p:attrNameLst>
                                          <p:attrName>style.visibility</p:attrName>
                                        </p:attrNameLst>
                                      </p:cBhvr>
                                      <p:to>
                                        <p:strVal val="visible"/>
                                      </p:to>
                                    </p:set>
                                    <p:animEffect transition="in" filter="fade">
                                      <p:cBhvr>
                                        <p:cTn id="16" dur="500"/>
                                        <p:tgtEl>
                                          <p:spTgt spid="785459"/>
                                        </p:tgtEl>
                                      </p:cBhvr>
                                    </p:animEffect>
                                  </p:childTnLst>
                                </p:cTn>
                              </p:par>
                              <p:par>
                                <p:cTn id="17" presetID="10" presetClass="entr" presetSubtype="0" fill="hold" nodeType="withEffect">
                                  <p:stCondLst>
                                    <p:cond delay="0"/>
                                  </p:stCondLst>
                                  <p:childTnLst>
                                    <p:set>
                                      <p:cBhvr>
                                        <p:cTn id="18" dur="1" fill="hold">
                                          <p:stCondLst>
                                            <p:cond delay="0"/>
                                          </p:stCondLst>
                                        </p:cTn>
                                        <p:tgtEl>
                                          <p:spTgt spid="785460"/>
                                        </p:tgtEl>
                                        <p:attrNameLst>
                                          <p:attrName>style.visibility</p:attrName>
                                        </p:attrNameLst>
                                      </p:cBhvr>
                                      <p:to>
                                        <p:strVal val="visible"/>
                                      </p:to>
                                    </p:set>
                                    <p:animEffect transition="in" filter="fade">
                                      <p:cBhvr>
                                        <p:cTn id="19" dur="500"/>
                                        <p:tgtEl>
                                          <p:spTgt spid="785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5458" grpId="0" animBg="1"/>
      <p:bldP spid="785457" grpId="0" animBg="1"/>
      <p:bldP spid="78545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title"/>
          </p:nvPr>
        </p:nvSpPr>
        <p:spPr/>
        <p:txBody>
          <a:bodyPr/>
          <a:lstStyle/>
          <a:p>
            <a:r>
              <a:rPr lang="en-US" altLang="ja-JP" dirty="0"/>
              <a:t>Example: DBT Instrumentation</a:t>
            </a:r>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11</a:t>
            </a:fld>
            <a:endParaRPr lang="en-IN" dirty="0"/>
          </a:p>
        </p:txBody>
      </p:sp>
      <p:sp>
        <p:nvSpPr>
          <p:cNvPr id="789508" name="Text Box 4"/>
          <p:cNvSpPr txBox="1">
            <a:spLocks noChangeArrowheads="1"/>
          </p:cNvSpPr>
          <p:nvPr/>
        </p:nvSpPr>
        <p:spPr bwMode="auto">
          <a:xfrm>
            <a:off x="6716319" y="1556793"/>
            <a:ext cx="2320177" cy="400105"/>
          </a:xfrm>
          <a:prstGeom prst="rect">
            <a:avLst/>
          </a:prstGeom>
          <a:noFill/>
          <a:ln w="38100">
            <a:noFill/>
            <a:miter lim="800000"/>
            <a:headEnd/>
            <a:tailEnd/>
          </a:ln>
        </p:spPr>
        <p:txBody>
          <a:bodyPr wrap="none" lIns="91435" tIns="45718" rIns="91435" bIns="45718">
            <a:spAutoFit/>
          </a:bodyPr>
          <a:lstStyle/>
          <a:p>
            <a:r>
              <a:rPr lang="en-US" sz="2000" dirty="0" smtClean="0">
                <a:latin typeface="+mj-lt"/>
              </a:rPr>
              <a:t>Instrumentation Code</a:t>
            </a:r>
            <a:endParaRPr lang="en-US" sz="2000" dirty="0">
              <a:latin typeface="+mj-lt"/>
            </a:endParaRPr>
          </a:p>
        </p:txBody>
      </p:sp>
      <p:sp>
        <p:nvSpPr>
          <p:cNvPr id="15365" name="Text Box 5"/>
          <p:cNvSpPr txBox="1">
            <a:spLocks noChangeArrowheads="1"/>
          </p:cNvSpPr>
          <p:nvPr/>
        </p:nvSpPr>
        <p:spPr bwMode="auto">
          <a:xfrm>
            <a:off x="766898" y="1556792"/>
            <a:ext cx="1788878" cy="400105"/>
          </a:xfrm>
          <a:prstGeom prst="rect">
            <a:avLst/>
          </a:prstGeom>
          <a:noFill/>
          <a:ln w="38100">
            <a:noFill/>
            <a:miter lim="800000"/>
            <a:headEnd/>
            <a:tailEnd/>
          </a:ln>
        </p:spPr>
        <p:txBody>
          <a:bodyPr wrap="none" lIns="91435" tIns="45718" rIns="91435" bIns="45718">
            <a:spAutoFit/>
          </a:bodyPr>
          <a:lstStyle/>
          <a:p>
            <a:r>
              <a:rPr lang="en-US" sz="2000" dirty="0">
                <a:latin typeface="+mj-lt"/>
              </a:rPr>
              <a:t>Area of Interest</a:t>
            </a:r>
          </a:p>
        </p:txBody>
      </p:sp>
      <p:sp>
        <p:nvSpPr>
          <p:cNvPr id="15366" name="Rectangle 6"/>
          <p:cNvSpPr>
            <a:spLocks noChangeArrowheads="1"/>
          </p:cNvSpPr>
          <p:nvPr/>
        </p:nvSpPr>
        <p:spPr bwMode="auto">
          <a:xfrm>
            <a:off x="609600" y="2775992"/>
            <a:ext cx="2057400" cy="228600"/>
          </a:xfrm>
          <a:prstGeom prst="rect">
            <a:avLst/>
          </a:prstGeom>
          <a:solidFill>
            <a:srgbClr val="FF7C80">
              <a:alpha val="50195"/>
            </a:srgbClr>
          </a:solidFill>
          <a:ln w="12700">
            <a:solidFill>
              <a:srgbClr val="4D4D4D"/>
            </a:solidFill>
            <a:miter lim="800000"/>
            <a:headEnd/>
            <a:tailEnd/>
          </a:ln>
        </p:spPr>
        <p:txBody>
          <a:bodyPr wrap="none" lIns="91435" tIns="45718" rIns="91435" bIns="45718" anchor="ctr"/>
          <a:lstStyle/>
          <a:p>
            <a:endParaRPr lang="en-US" sz="1300" b="1" dirty="0">
              <a:latin typeface="Lucida Console" pitchFamily="49" charset="0"/>
            </a:endParaRPr>
          </a:p>
        </p:txBody>
      </p:sp>
      <p:sp>
        <p:nvSpPr>
          <p:cNvPr id="15367" name="Rectangle 9"/>
          <p:cNvSpPr>
            <a:spLocks noChangeArrowheads="1"/>
          </p:cNvSpPr>
          <p:nvPr/>
        </p:nvSpPr>
        <p:spPr bwMode="auto">
          <a:xfrm>
            <a:off x="609600" y="2318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mov</a:t>
            </a:r>
            <a:r>
              <a:rPr lang="en-US" sz="1500" dirty="0">
                <a:latin typeface="Lucida Console" pitchFamily="49" charset="0"/>
              </a:rPr>
              <a:t> $ffffe000,edx</a:t>
            </a:r>
          </a:p>
        </p:txBody>
      </p:sp>
      <p:sp>
        <p:nvSpPr>
          <p:cNvPr id="15368" name="Rectangle 10"/>
          <p:cNvSpPr>
            <a:spLocks noChangeArrowheads="1"/>
          </p:cNvSpPr>
          <p:nvPr/>
        </p:nvSpPr>
        <p:spPr bwMode="auto">
          <a:xfrm>
            <a:off x="609600" y="2547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and </a:t>
            </a:r>
            <a:r>
              <a:rPr lang="en-US" sz="1500" dirty="0" err="1">
                <a:latin typeface="Lucida Console" pitchFamily="49" charset="0"/>
              </a:rPr>
              <a:t>esp,edx</a:t>
            </a:r>
            <a:endParaRPr lang="en-US" sz="1500" dirty="0">
              <a:latin typeface="Lucida Console" pitchFamily="49" charset="0"/>
            </a:endParaRPr>
          </a:p>
        </p:txBody>
      </p:sp>
      <p:sp>
        <p:nvSpPr>
          <p:cNvPr id="15369" name="Rectangle 11"/>
          <p:cNvSpPr>
            <a:spLocks noChangeArrowheads="1"/>
          </p:cNvSpPr>
          <p:nvPr/>
        </p:nvSpPr>
        <p:spPr bwMode="auto">
          <a:xfrm>
            <a:off x="609600" y="30045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28(</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5370" name="Rectangle 12"/>
          <p:cNvSpPr>
            <a:spLocks noChangeArrowheads="1"/>
          </p:cNvSpPr>
          <p:nvPr/>
        </p:nvSpPr>
        <p:spPr bwMode="auto">
          <a:xfrm>
            <a:off x="609600" y="3690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add $1,eax</a:t>
            </a:r>
          </a:p>
        </p:txBody>
      </p:sp>
      <p:sp>
        <p:nvSpPr>
          <p:cNvPr id="15371" name="Rectangle 13"/>
          <p:cNvSpPr>
            <a:spLocks noChangeArrowheads="1"/>
          </p:cNvSpPr>
          <p:nvPr/>
        </p:nvSpPr>
        <p:spPr bwMode="auto">
          <a:xfrm>
            <a:off x="609600" y="41475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or $c, </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5372" name="Rectangle 14"/>
          <p:cNvSpPr>
            <a:spLocks noChangeArrowheads="1"/>
          </p:cNvSpPr>
          <p:nvPr/>
        </p:nvSpPr>
        <p:spPr bwMode="auto">
          <a:xfrm>
            <a:off x="609600" y="3918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and $3,eax</a:t>
            </a:r>
          </a:p>
        </p:txBody>
      </p:sp>
      <p:sp>
        <p:nvSpPr>
          <p:cNvPr id="15373" name="Rectangle 15"/>
          <p:cNvSpPr>
            <a:spLocks noChangeArrowheads="1"/>
          </p:cNvSpPr>
          <p:nvPr/>
        </p:nvSpPr>
        <p:spPr bwMode="auto">
          <a:xfrm>
            <a:off x="609600" y="4376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a:t>
            </a:r>
            <a:r>
              <a:rPr lang="en-US" sz="1500" dirty="0" err="1">
                <a:solidFill>
                  <a:schemeClr val="accent1"/>
                </a:solidFill>
                <a:latin typeface="Lucida Console" pitchFamily="49" charset="0"/>
              </a:rPr>
              <a:t>eax</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 </a:t>
            </a:r>
          </a:p>
        </p:txBody>
      </p:sp>
      <p:sp>
        <p:nvSpPr>
          <p:cNvPr id="15374" name="Rectangle 16"/>
          <p:cNvSpPr>
            <a:spLocks noChangeArrowheads="1"/>
          </p:cNvSpPr>
          <p:nvPr/>
        </p:nvSpPr>
        <p:spPr bwMode="auto">
          <a:xfrm>
            <a:off x="609600" y="2090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sub $6c,esp</a:t>
            </a:r>
          </a:p>
        </p:txBody>
      </p:sp>
      <p:sp>
        <p:nvSpPr>
          <p:cNvPr id="15375" name="Rectangle 17"/>
          <p:cNvSpPr>
            <a:spLocks noChangeArrowheads="1"/>
          </p:cNvSpPr>
          <p:nvPr/>
        </p:nvSpPr>
        <p:spPr bwMode="auto">
          <a:xfrm>
            <a:off x="609600" y="4833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or $f, </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5376" name="Rectangle 18"/>
          <p:cNvSpPr>
            <a:spLocks noChangeArrowheads="1"/>
          </p:cNvSpPr>
          <p:nvPr/>
        </p:nvSpPr>
        <p:spPr bwMode="auto">
          <a:xfrm>
            <a:off x="609600" y="5061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ebp,4(</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a:t>
            </a:r>
          </a:p>
        </p:txBody>
      </p:sp>
      <p:sp>
        <p:nvSpPr>
          <p:cNvPr id="15377" name="Rectangle 19"/>
          <p:cNvSpPr>
            <a:spLocks noChangeArrowheads="1"/>
          </p:cNvSpPr>
          <p:nvPr/>
        </p:nvSpPr>
        <p:spPr bwMode="auto">
          <a:xfrm>
            <a:off x="609600" y="3233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2c(</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endParaRPr lang="en-US" sz="1500" dirty="0">
              <a:solidFill>
                <a:schemeClr val="accent1"/>
              </a:solidFill>
              <a:latin typeface="Lucida Console" pitchFamily="49" charset="0"/>
            </a:endParaRPr>
          </a:p>
        </p:txBody>
      </p:sp>
      <p:sp>
        <p:nvSpPr>
          <p:cNvPr id="15378" name="Rectangle 20"/>
          <p:cNvSpPr>
            <a:spLocks noChangeArrowheads="1"/>
          </p:cNvSpPr>
          <p:nvPr/>
        </p:nvSpPr>
        <p:spPr bwMode="auto">
          <a:xfrm>
            <a:off x="609600" y="3461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30(</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5379" name="Rectangle 21"/>
          <p:cNvSpPr>
            <a:spLocks noChangeArrowheads="1"/>
          </p:cNvSpPr>
          <p:nvPr/>
        </p:nvSpPr>
        <p:spPr bwMode="auto">
          <a:xfrm>
            <a:off x="609600" y="4604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add $2,ebp</a:t>
            </a:r>
          </a:p>
        </p:txBody>
      </p:sp>
      <p:sp>
        <p:nvSpPr>
          <p:cNvPr id="15380" name="Rectangle 22"/>
          <p:cNvSpPr>
            <a:spLocks noChangeArrowheads="1"/>
          </p:cNvSpPr>
          <p:nvPr/>
        </p:nvSpPr>
        <p:spPr bwMode="auto">
          <a:xfrm>
            <a:off x="609600" y="2775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inc 14(</a:t>
            </a:r>
            <a:r>
              <a:rPr lang="en-US" sz="1500" dirty="0" err="1">
                <a:latin typeface="Lucida Console" pitchFamily="49" charset="0"/>
              </a:rPr>
              <a:t>edx</a:t>
            </a:r>
            <a:r>
              <a:rPr lang="en-US" sz="1500" dirty="0">
                <a:latin typeface="Lucida Console" pitchFamily="49" charset="0"/>
              </a:rPr>
              <a:t>)</a:t>
            </a:r>
          </a:p>
        </p:txBody>
      </p:sp>
      <p:sp>
        <p:nvSpPr>
          <p:cNvPr id="15381" name="Rectangle 23"/>
          <p:cNvSpPr>
            <a:spLocks noChangeArrowheads="1"/>
          </p:cNvSpPr>
          <p:nvPr/>
        </p:nvSpPr>
        <p:spPr bwMode="auto">
          <a:xfrm>
            <a:off x="2895600" y="2318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$ffffe000,edx</a:t>
            </a:r>
          </a:p>
        </p:txBody>
      </p:sp>
      <p:sp>
        <p:nvSpPr>
          <p:cNvPr id="15382" name="Rectangle 24"/>
          <p:cNvSpPr>
            <a:spLocks noChangeArrowheads="1"/>
          </p:cNvSpPr>
          <p:nvPr/>
        </p:nvSpPr>
        <p:spPr bwMode="auto">
          <a:xfrm>
            <a:off x="2895600" y="2547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and </a:t>
            </a:r>
            <a:r>
              <a:rPr lang="en-US" sz="1500" dirty="0" err="1">
                <a:solidFill>
                  <a:schemeClr val="accent1"/>
                </a:solidFill>
                <a:latin typeface="Lucida Console" pitchFamily="49" charset="0"/>
              </a:rPr>
              <a:t>esp,edx</a:t>
            </a:r>
            <a:endParaRPr lang="en-US" sz="1500" dirty="0">
              <a:solidFill>
                <a:schemeClr val="accent1"/>
              </a:solidFill>
              <a:latin typeface="Lucida Console" pitchFamily="49" charset="0"/>
            </a:endParaRPr>
          </a:p>
        </p:txBody>
      </p:sp>
      <p:sp>
        <p:nvSpPr>
          <p:cNvPr id="15383" name="Rectangle 25"/>
          <p:cNvSpPr>
            <a:spLocks noChangeArrowheads="1"/>
          </p:cNvSpPr>
          <p:nvPr/>
        </p:nvSpPr>
        <p:spPr bwMode="auto">
          <a:xfrm>
            <a:off x="2895600" y="2090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sub $6c,esp</a:t>
            </a:r>
          </a:p>
        </p:txBody>
      </p:sp>
      <p:grpSp>
        <p:nvGrpSpPr>
          <p:cNvPr id="2" name="Group 48"/>
          <p:cNvGrpSpPr>
            <a:grpSpLocks/>
          </p:cNvGrpSpPr>
          <p:nvPr/>
        </p:nvGrpSpPr>
        <p:grpSpPr bwMode="auto">
          <a:xfrm>
            <a:off x="6858000" y="2318792"/>
            <a:ext cx="2057400" cy="457200"/>
            <a:chOff x="4320" y="1248"/>
            <a:chExt cx="1296" cy="288"/>
          </a:xfrm>
        </p:grpSpPr>
        <p:sp>
          <p:nvSpPr>
            <p:cNvPr id="15406" name="Rectangle 39"/>
            <p:cNvSpPr>
              <a:spLocks noChangeArrowheads="1"/>
            </p:cNvSpPr>
            <p:nvPr/>
          </p:nvSpPr>
          <p:spPr bwMode="auto">
            <a:xfrm>
              <a:off x="4320" y="1392"/>
              <a:ext cx="1296" cy="144"/>
            </a:xfrm>
            <a:prstGeom prst="rect">
              <a:avLst/>
            </a:prstGeom>
            <a:noFill/>
            <a:ln w="12700">
              <a:solidFill>
                <a:srgbClr val="4D4D4D"/>
              </a:solidFill>
              <a:miter lim="800000"/>
              <a:headEnd/>
              <a:tailEnd/>
            </a:ln>
          </p:spPr>
          <p:txBody>
            <a:bodyPr wrap="none" lIns="45720" anchor="ctr"/>
            <a:lstStyle/>
            <a:p>
              <a:r>
                <a:rPr lang="en-US" sz="1500" dirty="0" err="1">
                  <a:latin typeface="Lucida Console" pitchFamily="49" charset="0"/>
                </a:rPr>
                <a:t>adc</a:t>
              </a:r>
              <a:r>
                <a:rPr lang="en-US" sz="1500" dirty="0">
                  <a:latin typeface="Lucida Console" pitchFamily="49" charset="0"/>
                </a:rPr>
                <a:t> $0,count_h</a:t>
              </a:r>
            </a:p>
          </p:txBody>
        </p:sp>
        <p:sp>
          <p:nvSpPr>
            <p:cNvPr id="15407" name="Rectangle 40"/>
            <p:cNvSpPr>
              <a:spLocks noChangeArrowheads="1"/>
            </p:cNvSpPr>
            <p:nvPr/>
          </p:nvSpPr>
          <p:spPr bwMode="auto">
            <a:xfrm>
              <a:off x="4320" y="1248"/>
              <a:ext cx="1296" cy="144"/>
            </a:xfrm>
            <a:prstGeom prst="rect">
              <a:avLst/>
            </a:prstGeom>
            <a:noFill/>
            <a:ln w="12700">
              <a:solidFill>
                <a:srgbClr val="4D4D4D"/>
              </a:solidFill>
              <a:miter lim="800000"/>
              <a:headEnd/>
              <a:tailEnd/>
            </a:ln>
          </p:spPr>
          <p:txBody>
            <a:bodyPr wrap="none" lIns="45720" anchor="ctr"/>
            <a:lstStyle/>
            <a:p>
              <a:r>
                <a:rPr lang="en-US" sz="1500" dirty="0">
                  <a:latin typeface="Lucida Console" pitchFamily="49" charset="0"/>
                </a:rPr>
                <a:t>add $1,count_l</a:t>
              </a:r>
            </a:p>
          </p:txBody>
        </p:sp>
      </p:grpSp>
      <p:grpSp>
        <p:nvGrpSpPr>
          <p:cNvPr id="3" name="Group 47"/>
          <p:cNvGrpSpPr>
            <a:grpSpLocks/>
          </p:cNvGrpSpPr>
          <p:nvPr/>
        </p:nvGrpSpPr>
        <p:grpSpPr bwMode="auto">
          <a:xfrm>
            <a:off x="2895600" y="3233193"/>
            <a:ext cx="2057400" cy="2736850"/>
            <a:chOff x="1824" y="1824"/>
            <a:chExt cx="1296" cy="1724"/>
          </a:xfrm>
        </p:grpSpPr>
        <p:sp>
          <p:nvSpPr>
            <p:cNvPr id="15393" name="Rectangle 2"/>
            <p:cNvSpPr>
              <a:spLocks noChangeArrowheads="1"/>
            </p:cNvSpPr>
            <p:nvPr/>
          </p:nvSpPr>
          <p:spPr bwMode="auto">
            <a:xfrm>
              <a:off x="1824" y="1824"/>
              <a:ext cx="1296" cy="144"/>
            </a:xfrm>
            <a:prstGeom prst="rect">
              <a:avLst/>
            </a:prstGeom>
            <a:solidFill>
              <a:srgbClr val="00FF00">
                <a:alpha val="50195"/>
              </a:srgbClr>
            </a:solidFill>
            <a:ln w="12700">
              <a:solidFill>
                <a:srgbClr val="4D4D4D"/>
              </a:solidFill>
              <a:miter lim="800000"/>
              <a:headEnd/>
              <a:tailEnd/>
            </a:ln>
          </p:spPr>
          <p:txBody>
            <a:bodyPr wrap="none" lIns="45720" anchor="ctr"/>
            <a:lstStyle/>
            <a:p>
              <a:r>
                <a:rPr lang="en-US" sz="1500" dirty="0" err="1">
                  <a:latin typeface="Lucida Console" pitchFamily="49" charset="0"/>
                </a:rPr>
                <a:t>popf</a:t>
              </a:r>
              <a:endParaRPr lang="en-US" sz="1500" dirty="0">
                <a:latin typeface="Lucida Console" pitchFamily="49" charset="0"/>
              </a:endParaRPr>
            </a:p>
          </p:txBody>
        </p:sp>
        <p:sp>
          <p:nvSpPr>
            <p:cNvPr id="15394" name="Rectangle 27"/>
            <p:cNvSpPr>
              <a:spLocks noChangeArrowheads="1"/>
            </p:cNvSpPr>
            <p:nvPr/>
          </p:nvSpPr>
          <p:spPr bwMode="auto">
            <a:xfrm>
              <a:off x="1824" y="1964"/>
              <a:ext cx="1296" cy="144"/>
            </a:xfrm>
            <a:prstGeom prst="rect">
              <a:avLst/>
            </a:prstGeom>
            <a:solidFill>
              <a:srgbClr val="FF7C80">
                <a:alpha val="50195"/>
              </a:srgbClr>
            </a:solidFill>
            <a:ln w="12700">
              <a:solidFill>
                <a:srgbClr val="4D4D4D"/>
              </a:solidFill>
              <a:miter lim="800000"/>
              <a:headEnd/>
              <a:tailEnd/>
            </a:ln>
          </p:spPr>
          <p:txBody>
            <a:bodyPr wrap="none" anchor="ctr"/>
            <a:lstStyle/>
            <a:p>
              <a:endParaRPr lang="en-US" sz="1300" b="1" dirty="0">
                <a:latin typeface="Lucida Console" pitchFamily="49" charset="0"/>
              </a:endParaRPr>
            </a:p>
          </p:txBody>
        </p:sp>
        <p:sp>
          <p:nvSpPr>
            <p:cNvPr id="15395" name="Rectangle 28"/>
            <p:cNvSpPr>
              <a:spLocks noChangeArrowheads="1"/>
            </p:cNvSpPr>
            <p:nvPr/>
          </p:nvSpPr>
          <p:spPr bwMode="auto">
            <a:xfrm>
              <a:off x="1824" y="2108"/>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28(</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5396" name="Rectangle 29"/>
            <p:cNvSpPr>
              <a:spLocks noChangeArrowheads="1"/>
            </p:cNvSpPr>
            <p:nvPr/>
          </p:nvSpPr>
          <p:spPr bwMode="auto">
            <a:xfrm>
              <a:off x="1824" y="2540"/>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add $1,eax</a:t>
              </a:r>
            </a:p>
          </p:txBody>
        </p:sp>
        <p:sp>
          <p:nvSpPr>
            <p:cNvPr id="15397" name="Rectangle 30"/>
            <p:cNvSpPr>
              <a:spLocks noChangeArrowheads="1"/>
            </p:cNvSpPr>
            <p:nvPr/>
          </p:nvSpPr>
          <p:spPr bwMode="auto">
            <a:xfrm>
              <a:off x="1824" y="2828"/>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or $c, </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5398" name="Rectangle 31"/>
            <p:cNvSpPr>
              <a:spLocks noChangeArrowheads="1"/>
            </p:cNvSpPr>
            <p:nvPr/>
          </p:nvSpPr>
          <p:spPr bwMode="auto">
            <a:xfrm>
              <a:off x="1824" y="2684"/>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and $3,eax</a:t>
              </a:r>
            </a:p>
          </p:txBody>
        </p:sp>
        <p:sp>
          <p:nvSpPr>
            <p:cNvPr id="15399" name="Rectangle 32"/>
            <p:cNvSpPr>
              <a:spLocks noChangeArrowheads="1"/>
            </p:cNvSpPr>
            <p:nvPr/>
          </p:nvSpPr>
          <p:spPr bwMode="auto">
            <a:xfrm>
              <a:off x="1824" y="2972"/>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a:t>
              </a:r>
              <a:r>
                <a:rPr lang="en-US" sz="1500" dirty="0" err="1">
                  <a:solidFill>
                    <a:schemeClr val="accent1"/>
                  </a:solidFill>
                  <a:latin typeface="Lucida Console" pitchFamily="49" charset="0"/>
                </a:rPr>
                <a:t>eax</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 </a:t>
              </a:r>
            </a:p>
          </p:txBody>
        </p:sp>
        <p:sp>
          <p:nvSpPr>
            <p:cNvPr id="15400" name="Rectangle 33"/>
            <p:cNvSpPr>
              <a:spLocks noChangeArrowheads="1"/>
            </p:cNvSpPr>
            <p:nvPr/>
          </p:nvSpPr>
          <p:spPr bwMode="auto">
            <a:xfrm>
              <a:off x="1824" y="3260"/>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or $f, </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5401" name="Rectangle 34"/>
            <p:cNvSpPr>
              <a:spLocks noChangeArrowheads="1"/>
            </p:cNvSpPr>
            <p:nvPr/>
          </p:nvSpPr>
          <p:spPr bwMode="auto">
            <a:xfrm>
              <a:off x="1824" y="3404"/>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ebp,4(</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a:t>
              </a:r>
            </a:p>
          </p:txBody>
        </p:sp>
        <p:sp>
          <p:nvSpPr>
            <p:cNvPr id="15402" name="Rectangle 35"/>
            <p:cNvSpPr>
              <a:spLocks noChangeArrowheads="1"/>
            </p:cNvSpPr>
            <p:nvPr/>
          </p:nvSpPr>
          <p:spPr bwMode="auto">
            <a:xfrm>
              <a:off x="1824" y="2252"/>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2c(</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endParaRPr lang="en-US" sz="1500" dirty="0">
                <a:solidFill>
                  <a:schemeClr val="accent1"/>
                </a:solidFill>
                <a:latin typeface="Lucida Console" pitchFamily="49" charset="0"/>
              </a:endParaRPr>
            </a:p>
          </p:txBody>
        </p:sp>
        <p:sp>
          <p:nvSpPr>
            <p:cNvPr id="15403" name="Rectangle 36"/>
            <p:cNvSpPr>
              <a:spLocks noChangeArrowheads="1"/>
            </p:cNvSpPr>
            <p:nvPr/>
          </p:nvSpPr>
          <p:spPr bwMode="auto">
            <a:xfrm>
              <a:off x="1824" y="2396"/>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30(</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5404" name="Rectangle 37"/>
            <p:cNvSpPr>
              <a:spLocks noChangeArrowheads="1"/>
            </p:cNvSpPr>
            <p:nvPr/>
          </p:nvSpPr>
          <p:spPr bwMode="auto">
            <a:xfrm>
              <a:off x="1824" y="3116"/>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add $2,ebp</a:t>
              </a:r>
            </a:p>
          </p:txBody>
        </p:sp>
        <p:sp>
          <p:nvSpPr>
            <p:cNvPr id="15405" name="Rectangle 38"/>
            <p:cNvSpPr>
              <a:spLocks noChangeArrowheads="1"/>
            </p:cNvSpPr>
            <p:nvPr/>
          </p:nvSpPr>
          <p:spPr bwMode="auto">
            <a:xfrm>
              <a:off x="1824" y="1964"/>
              <a:ext cx="1296" cy="144"/>
            </a:xfrm>
            <a:prstGeom prst="rect">
              <a:avLst/>
            </a:prstGeom>
            <a:noFill/>
            <a:ln w="12700">
              <a:solidFill>
                <a:srgbClr val="4D4D4D"/>
              </a:solidFill>
              <a:miter lim="800000"/>
              <a:headEnd/>
              <a:tailEnd/>
            </a:ln>
          </p:spPr>
          <p:txBody>
            <a:bodyPr wrap="none" lIns="45720" anchor="ctr"/>
            <a:lstStyle/>
            <a:p>
              <a:r>
                <a:rPr lang="en-US" sz="1500" dirty="0">
                  <a:latin typeface="Lucida Console" pitchFamily="49" charset="0"/>
                </a:rPr>
                <a:t>inc 14(</a:t>
              </a:r>
              <a:r>
                <a:rPr lang="en-US" sz="1500" dirty="0" err="1">
                  <a:latin typeface="Lucida Console" pitchFamily="49" charset="0"/>
                </a:rPr>
                <a:t>edx</a:t>
              </a:r>
              <a:r>
                <a:rPr lang="en-US" sz="1500" dirty="0">
                  <a:latin typeface="Lucida Console" pitchFamily="49" charset="0"/>
                </a:rPr>
                <a:t>)</a:t>
              </a:r>
            </a:p>
          </p:txBody>
        </p:sp>
      </p:grpSp>
      <p:sp>
        <p:nvSpPr>
          <p:cNvPr id="15386" name="Line 41"/>
          <p:cNvSpPr>
            <a:spLocks noChangeShapeType="1"/>
          </p:cNvSpPr>
          <p:nvPr/>
        </p:nvSpPr>
        <p:spPr bwMode="auto">
          <a:xfrm>
            <a:off x="2895600" y="2090193"/>
            <a:ext cx="0" cy="2895600"/>
          </a:xfrm>
          <a:prstGeom prst="line">
            <a:avLst/>
          </a:prstGeom>
          <a:noFill/>
          <a:ln w="12700">
            <a:solidFill>
              <a:srgbClr val="4D4D4D"/>
            </a:solidFill>
            <a:round/>
            <a:headEnd/>
            <a:tailEnd/>
          </a:ln>
        </p:spPr>
        <p:txBody>
          <a:bodyPr wrap="none" lIns="91435" tIns="45718" rIns="91435" bIns="45718" anchor="ctr"/>
          <a:lstStyle/>
          <a:p>
            <a:endParaRPr lang="en-CA"/>
          </a:p>
        </p:txBody>
      </p:sp>
      <p:sp>
        <p:nvSpPr>
          <p:cNvPr id="15387" name="Line 42"/>
          <p:cNvSpPr>
            <a:spLocks noChangeShapeType="1"/>
          </p:cNvSpPr>
          <p:nvPr/>
        </p:nvSpPr>
        <p:spPr bwMode="auto">
          <a:xfrm>
            <a:off x="4953000" y="2090193"/>
            <a:ext cx="0" cy="2895600"/>
          </a:xfrm>
          <a:prstGeom prst="line">
            <a:avLst/>
          </a:prstGeom>
          <a:noFill/>
          <a:ln w="12700">
            <a:solidFill>
              <a:srgbClr val="4D4D4D"/>
            </a:solidFill>
            <a:round/>
            <a:headEnd/>
            <a:tailEnd/>
          </a:ln>
        </p:spPr>
        <p:txBody>
          <a:bodyPr wrap="none" lIns="91435" tIns="45718" rIns="91435" bIns="45718" anchor="ctr"/>
          <a:lstStyle/>
          <a:p>
            <a:endParaRPr lang="en-CA"/>
          </a:p>
        </p:txBody>
      </p:sp>
      <p:sp>
        <p:nvSpPr>
          <p:cNvPr id="789547" name="Rectangle 43"/>
          <p:cNvSpPr>
            <a:spLocks noChangeArrowheads="1"/>
          </p:cNvSpPr>
          <p:nvPr/>
        </p:nvSpPr>
        <p:spPr bwMode="auto">
          <a:xfrm>
            <a:off x="2895600" y="3004592"/>
            <a:ext cx="2057400" cy="228600"/>
          </a:xfrm>
          <a:prstGeom prst="rect">
            <a:avLst/>
          </a:prstGeom>
          <a:solidFill>
            <a:srgbClr val="FFFF00">
              <a:alpha val="50195"/>
            </a:srgbClr>
          </a:solid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call</a:t>
            </a:r>
            <a:r>
              <a:rPr lang="en-US" sz="1500" dirty="0">
                <a:solidFill>
                  <a:schemeClr val="accent1"/>
                </a:solidFill>
                <a:latin typeface="Lucida Console" pitchFamily="49" charset="0"/>
              </a:rPr>
              <a:t> </a:t>
            </a:r>
            <a:r>
              <a:rPr lang="en-US" sz="1500" dirty="0" err="1">
                <a:latin typeface="Lucida Console" pitchFamily="49" charset="0"/>
              </a:rPr>
              <a:t>instrmtn</a:t>
            </a:r>
            <a:endParaRPr lang="en-US" sz="1500" dirty="0">
              <a:latin typeface="Lucida Console" pitchFamily="49" charset="0"/>
            </a:endParaRPr>
          </a:p>
        </p:txBody>
      </p:sp>
      <p:cxnSp>
        <p:nvCxnSpPr>
          <p:cNvPr id="789549" name="AutoShape 45"/>
          <p:cNvCxnSpPr>
            <a:cxnSpLocks noChangeShapeType="1"/>
            <a:stCxn id="789547" idx="3"/>
            <a:endCxn id="15390" idx="1"/>
          </p:cNvCxnSpPr>
          <p:nvPr/>
        </p:nvCxnSpPr>
        <p:spPr bwMode="auto">
          <a:xfrm flipV="1">
            <a:off x="4953000" y="2318792"/>
            <a:ext cx="1905000" cy="800100"/>
          </a:xfrm>
          <a:prstGeom prst="curvedConnector3">
            <a:avLst>
              <a:gd name="adj1" fmla="val 50000"/>
            </a:avLst>
          </a:prstGeom>
          <a:noFill/>
          <a:ln w="19050">
            <a:solidFill>
              <a:schemeClr val="tx1"/>
            </a:solidFill>
            <a:round/>
            <a:headEnd/>
            <a:tailEnd type="triangle" w="med" len="med"/>
          </a:ln>
        </p:spPr>
      </p:cxnSp>
      <p:sp>
        <p:nvSpPr>
          <p:cNvPr id="15390" name="Rectangle 46"/>
          <p:cNvSpPr>
            <a:spLocks noChangeArrowheads="1"/>
          </p:cNvSpPr>
          <p:nvPr/>
        </p:nvSpPr>
        <p:spPr bwMode="auto">
          <a:xfrm>
            <a:off x="6858001" y="2242592"/>
            <a:ext cx="233363" cy="152400"/>
          </a:xfrm>
          <a:prstGeom prst="rect">
            <a:avLst/>
          </a:prstGeom>
          <a:noFill/>
          <a:ln w="38100">
            <a:noFill/>
            <a:miter lim="800000"/>
            <a:headEnd/>
            <a:tailEnd/>
          </a:ln>
        </p:spPr>
        <p:txBody>
          <a:bodyPr wrap="none" lIns="91435" tIns="45718" rIns="91435" bIns="45718" anchor="ctr"/>
          <a:lstStyle/>
          <a:p>
            <a:endParaRPr lang="en-CA"/>
          </a:p>
        </p:txBody>
      </p:sp>
      <p:sp>
        <p:nvSpPr>
          <p:cNvPr id="15391" name="Rectangle 44"/>
          <p:cNvSpPr>
            <a:spLocks noChangeArrowheads="1"/>
          </p:cNvSpPr>
          <p:nvPr/>
        </p:nvSpPr>
        <p:spPr bwMode="auto">
          <a:xfrm>
            <a:off x="2895600" y="2775992"/>
            <a:ext cx="2057400" cy="228600"/>
          </a:xfrm>
          <a:prstGeom prst="rect">
            <a:avLst/>
          </a:prstGeom>
          <a:solidFill>
            <a:srgbClr val="00FF00">
              <a:alpha val="50195"/>
            </a:srgbClr>
          </a:solid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pushf</a:t>
            </a:r>
            <a:endParaRPr lang="en-US" sz="1500" dirty="0">
              <a:latin typeface="Lucida Console" pitchFamily="49" charset="0"/>
            </a:endParaRPr>
          </a:p>
        </p:txBody>
      </p:sp>
      <p:sp>
        <p:nvSpPr>
          <p:cNvPr id="15392" name="Rectangle 50"/>
          <p:cNvSpPr>
            <a:spLocks noChangeArrowheads="1"/>
          </p:cNvSpPr>
          <p:nvPr/>
        </p:nvSpPr>
        <p:spPr bwMode="auto">
          <a:xfrm>
            <a:off x="2819400" y="2013993"/>
            <a:ext cx="3810000" cy="4419600"/>
          </a:xfrm>
          <a:prstGeom prst="rect">
            <a:avLst/>
          </a:prstGeom>
          <a:noFill/>
          <a:ln w="19050">
            <a:solidFill>
              <a:schemeClr val="tx1"/>
            </a:solidFill>
            <a:prstDash val="sysDot"/>
            <a:miter lim="800000"/>
            <a:headEnd/>
            <a:tailEnd/>
          </a:ln>
        </p:spPr>
        <p:txBody>
          <a:bodyPr wrap="none" lIns="91435" tIns="45718" rIns="91435" bIns="45718" anchor="ctr"/>
          <a:lstStyle/>
          <a:p>
            <a:endParaRPr lang="en-CA"/>
          </a:p>
        </p:txBody>
      </p:sp>
      <p:sp>
        <p:nvSpPr>
          <p:cNvPr id="48" name="Text Box 5"/>
          <p:cNvSpPr txBox="1">
            <a:spLocks noChangeArrowheads="1"/>
          </p:cNvSpPr>
          <p:nvPr/>
        </p:nvSpPr>
        <p:spPr bwMode="auto">
          <a:xfrm>
            <a:off x="3454482" y="1556792"/>
            <a:ext cx="2557678" cy="400105"/>
          </a:xfrm>
          <a:prstGeom prst="rect">
            <a:avLst/>
          </a:prstGeom>
          <a:noFill/>
          <a:ln w="38100">
            <a:noFill/>
            <a:miter lim="800000"/>
            <a:headEnd/>
            <a:tailEnd/>
          </a:ln>
        </p:spPr>
        <p:txBody>
          <a:bodyPr wrap="none" lIns="91435" tIns="45718" rIns="91435" bIns="45718">
            <a:spAutoFit/>
          </a:bodyPr>
          <a:lstStyle/>
          <a:p>
            <a:r>
              <a:rPr lang="en-US" sz="2000" dirty="0">
                <a:latin typeface="+mj-lt"/>
              </a:rPr>
              <a:t>Copy of Original Code</a:t>
            </a:r>
          </a:p>
        </p:txBody>
      </p:sp>
    </p:spTree>
    <p:extLst>
      <p:ext uri="{BB962C8B-B14F-4D97-AF65-F5344CB8AC3E}">
        <p14:creationId xmlns:p14="http://schemas.microsoft.com/office/powerpoint/2010/main" val="2599706997"/>
      </p:ext>
    </p:extLst>
  </p:cSld>
  <p:clrMapOvr>
    <a:masterClrMapping/>
  </p:clrMapOvr>
  <p:transition advTm="1366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withEffect">
                                  <p:stCondLst>
                                    <p:cond delay="0"/>
                                  </p:stCondLst>
                                  <p:childTnLst>
                                    <p:animMotion origin="layout" path="M 5.55112E-17 -4.44444E-6 L 5.55112E-17 0.03334 " pathEditMode="relative" rAng="0" ptsTypes="AA">
                                      <p:cBhvr>
                                        <p:cTn id="6" dur="1000" fill="hold"/>
                                        <p:tgtEl>
                                          <p:spTgt spid="3"/>
                                        </p:tgtEl>
                                        <p:attrNameLst>
                                          <p:attrName>ppt_x</p:attrName>
                                          <p:attrName>ppt_y</p:attrName>
                                        </p:attrNameLst>
                                      </p:cBhvr>
                                      <p:rCtr x="0" y="17"/>
                                    </p:animMotion>
                                  </p:childTnLst>
                                </p:cTn>
                              </p:par>
                            </p:childTnLst>
                          </p:cTn>
                        </p:par>
                        <p:par>
                          <p:cTn id="7" fill="hold">
                            <p:stCondLst>
                              <p:cond delay="1000"/>
                            </p:stCondLst>
                            <p:childTnLst>
                              <p:par>
                                <p:cTn id="8" presetID="10" presetClass="exit" presetSubtype="0" fill="hold" grpId="0" nodeType="afterEffect">
                                  <p:stCondLst>
                                    <p:cond delay="0"/>
                                  </p:stCondLst>
                                  <p:childTnLst>
                                    <p:animEffect transition="out" filter="fade">
                                      <p:cBhvr>
                                        <p:cTn id="9" dur="500"/>
                                        <p:tgtEl>
                                          <p:spTgt spid="789547"/>
                                        </p:tgtEl>
                                      </p:cBhvr>
                                    </p:animEffect>
                                    <p:set>
                                      <p:cBhvr>
                                        <p:cTn id="10" dur="1" fill="hold">
                                          <p:stCondLst>
                                            <p:cond delay="499"/>
                                          </p:stCondLst>
                                        </p:cTn>
                                        <p:tgtEl>
                                          <p:spTgt spid="789547"/>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789549"/>
                                        </p:tgtEl>
                                      </p:cBhvr>
                                    </p:animEffect>
                                    <p:set>
                                      <p:cBhvr>
                                        <p:cTn id="13" dur="1" fill="hold">
                                          <p:stCondLst>
                                            <p:cond delay="499"/>
                                          </p:stCondLst>
                                        </p:cTn>
                                        <p:tgtEl>
                                          <p:spTgt spid="789549"/>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789508"/>
                                        </p:tgtEl>
                                      </p:cBhvr>
                                    </p:animEffect>
                                    <p:set>
                                      <p:cBhvr>
                                        <p:cTn id="16" dur="1" fill="hold">
                                          <p:stCondLst>
                                            <p:cond delay="499"/>
                                          </p:stCondLst>
                                        </p:cTn>
                                        <p:tgtEl>
                                          <p:spTgt spid="789508"/>
                                        </p:tgtEl>
                                        <p:attrNameLst>
                                          <p:attrName>style.visibility</p:attrName>
                                        </p:attrNameLst>
                                      </p:cBhvr>
                                      <p:to>
                                        <p:strVal val="hidden"/>
                                      </p:to>
                                    </p:set>
                                  </p:childTnLst>
                                </p:cTn>
                              </p:par>
                            </p:childTnLst>
                          </p:cTn>
                        </p:par>
                        <p:par>
                          <p:cTn id="17" fill="hold">
                            <p:stCondLst>
                              <p:cond delay="1500"/>
                            </p:stCondLst>
                            <p:childTnLst>
                              <p:par>
                                <p:cTn id="18" presetID="0" presetClass="path" presetSubtype="0" accel="50000" decel="50000" fill="hold" nodeType="afterEffect">
                                  <p:stCondLst>
                                    <p:cond delay="0"/>
                                  </p:stCondLst>
                                  <p:childTnLst>
                                    <p:animMotion origin="layout" path="M 0 -2.22222E-6 C -0.02882 0.03472 -0.05677 0.07037 -0.12865 0.08727 C -0.20069 0.10486 -0.31719 0.10162 -0.43264 0.09954 " pathEditMode="relative" rAng="0" ptsTypes="aaA">
                                      <p:cBhvr>
                                        <p:cTn id="19" dur="2000" fill="hold"/>
                                        <p:tgtEl>
                                          <p:spTgt spid="2"/>
                                        </p:tgtEl>
                                        <p:attrNameLst>
                                          <p:attrName>ppt_x</p:attrName>
                                          <p:attrName>ppt_y</p:attrName>
                                        </p:attrNameLst>
                                      </p:cBhvr>
                                      <p:rCtr x="-216" y="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9508" grpId="0"/>
      <p:bldP spid="78954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p:txBody>
          <a:bodyPr/>
          <a:lstStyle/>
          <a:p>
            <a:r>
              <a:rPr lang="en-US" dirty="0" smtClean="0"/>
              <a:t>Basic DBT Technique</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fld id="{1F3DF379-0CF8-48F8-A7DB-929F54558632}" type="slidenum">
              <a:rPr lang="en-IN" smtClean="0"/>
              <a:pPr/>
              <a:t>12</a:t>
            </a:fld>
            <a:endParaRPr lang="en-IN" dirty="0"/>
          </a:p>
        </p:txBody>
      </p:sp>
      <p:sp>
        <p:nvSpPr>
          <p:cNvPr id="22530" name="Rectangle 2"/>
          <p:cNvSpPr>
            <a:spLocks noGrp="1" noChangeArrowheads="1"/>
          </p:cNvSpPr>
          <p:nvPr>
            <p:ph idx="1"/>
          </p:nvPr>
        </p:nvSpPr>
        <p:spPr>
          <a:xfrm>
            <a:off x="612647" y="1484784"/>
            <a:ext cx="4463595" cy="5112568"/>
          </a:xfrm>
        </p:spPr>
        <p:txBody>
          <a:bodyPr/>
          <a:lstStyle/>
          <a:p>
            <a:r>
              <a:rPr lang="en-US" dirty="0" smtClean="0"/>
              <a:t>Copy basic blocks of x86 code into code cache before execution</a:t>
            </a:r>
          </a:p>
          <a:p>
            <a:pPr lvl="1"/>
            <a:r>
              <a:rPr lang="en-US" dirty="0" smtClean="0"/>
              <a:t>Add instrumentation to copy</a:t>
            </a:r>
          </a:p>
          <a:p>
            <a:pPr lvl="1"/>
            <a:r>
              <a:rPr lang="en-US" dirty="0" smtClean="0"/>
              <a:t>Manipulate copies to return control to the dispatcher</a:t>
            </a:r>
          </a:p>
          <a:p>
            <a:pPr lvl="1"/>
            <a:r>
              <a:rPr lang="en-US" dirty="0" smtClean="0"/>
              <a:t>Execute copy from cache</a:t>
            </a:r>
            <a:endParaRPr lang="en-US" dirty="0"/>
          </a:p>
        </p:txBody>
      </p:sp>
      <p:cxnSp>
        <p:nvCxnSpPr>
          <p:cNvPr id="22531" name="AutoShape 3"/>
          <p:cNvCxnSpPr>
            <a:cxnSpLocks noChangeShapeType="1"/>
            <a:stCxn id="22539" idx="2"/>
            <a:endCxn id="22534" idx="0"/>
          </p:cNvCxnSpPr>
          <p:nvPr/>
        </p:nvCxnSpPr>
        <p:spPr bwMode="auto">
          <a:xfrm>
            <a:off x="5934419" y="4402796"/>
            <a:ext cx="0" cy="829779"/>
          </a:xfrm>
          <a:prstGeom prst="straightConnector1">
            <a:avLst/>
          </a:prstGeom>
          <a:noFill/>
          <a:ln w="38100" cap="flat">
            <a:solidFill>
              <a:schemeClr val="tx1"/>
            </a:solidFill>
            <a:prstDash val="solid"/>
            <a:miter lim="800000"/>
            <a:headEnd type="none" w="med" len="med"/>
            <a:tailEnd type="triangle" w="med" len="med"/>
          </a:ln>
        </p:spPr>
      </p:cxnSp>
      <p:cxnSp>
        <p:nvCxnSpPr>
          <p:cNvPr id="22532" name="AutoShape 4"/>
          <p:cNvCxnSpPr>
            <a:cxnSpLocks noChangeShapeType="1"/>
            <a:stCxn id="22540" idx="2"/>
            <a:endCxn id="22534" idx="3"/>
          </p:cNvCxnSpPr>
          <p:nvPr/>
        </p:nvCxnSpPr>
        <p:spPr bwMode="auto">
          <a:xfrm flipH="1">
            <a:off x="6877165" y="4391014"/>
            <a:ext cx="1288687" cy="1271922"/>
          </a:xfrm>
          <a:prstGeom prst="straightConnector1">
            <a:avLst/>
          </a:prstGeom>
          <a:noFill/>
          <a:ln w="38100" cap="flat">
            <a:solidFill>
              <a:schemeClr val="tx1"/>
            </a:solidFill>
            <a:prstDash val="solid"/>
            <a:miter lim="800000"/>
            <a:headEnd type="none" w="med" len="med"/>
            <a:tailEnd type="triangle" w="med" len="med"/>
          </a:ln>
        </p:spPr>
      </p:cxnSp>
      <p:cxnSp>
        <p:nvCxnSpPr>
          <p:cNvPr id="22533" name="AutoShape 5"/>
          <p:cNvCxnSpPr>
            <a:cxnSpLocks noChangeShapeType="1"/>
          </p:cNvCxnSpPr>
          <p:nvPr/>
        </p:nvCxnSpPr>
        <p:spPr bwMode="auto">
          <a:xfrm rot="5400000">
            <a:off x="4000825" y="4093387"/>
            <a:ext cx="2278378" cy="1117"/>
          </a:xfrm>
          <a:prstGeom prst="straightConnector1">
            <a:avLst/>
          </a:prstGeom>
          <a:noFill/>
          <a:ln w="38100" cap="flat">
            <a:solidFill>
              <a:schemeClr val="tx1"/>
            </a:solidFill>
            <a:prstDash val="solid"/>
            <a:miter lim="800000"/>
            <a:headEnd type="triangle" w="med" len="med"/>
            <a:tailEnd type="none" w="med" len="med"/>
          </a:ln>
        </p:spPr>
      </p:cxnSp>
      <p:sp>
        <p:nvSpPr>
          <p:cNvPr id="22534" name="Rectangle 6"/>
          <p:cNvSpPr>
            <a:spLocks/>
          </p:cNvSpPr>
          <p:nvPr/>
        </p:nvSpPr>
        <p:spPr bwMode="auto">
          <a:xfrm>
            <a:off x="4991673" y="5232575"/>
            <a:ext cx="1885492" cy="860721"/>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2000" dirty="0">
                <a:latin typeface="+mj-lt"/>
                <a:ea typeface="Gill Sans" charset="0"/>
                <a:cs typeface="Gill Sans" charset="0"/>
              </a:rPr>
              <a:t>Execute from Code Cache</a:t>
            </a:r>
          </a:p>
        </p:txBody>
      </p:sp>
      <p:cxnSp>
        <p:nvCxnSpPr>
          <p:cNvPr id="22535" name="AutoShape 7"/>
          <p:cNvCxnSpPr>
            <a:cxnSpLocks noChangeShapeType="1"/>
            <a:stCxn id="22537" idx="2"/>
            <a:endCxn id="22539" idx="0"/>
          </p:cNvCxnSpPr>
          <p:nvPr/>
        </p:nvCxnSpPr>
        <p:spPr bwMode="auto">
          <a:xfrm>
            <a:off x="5934419" y="2978867"/>
            <a:ext cx="0" cy="703849"/>
          </a:xfrm>
          <a:prstGeom prst="straightConnector1">
            <a:avLst/>
          </a:prstGeom>
          <a:noFill/>
          <a:ln w="38100" cap="flat">
            <a:solidFill>
              <a:schemeClr val="tx1"/>
            </a:solidFill>
            <a:prstDash val="solid"/>
            <a:miter lim="800000"/>
            <a:headEnd type="none" w="med" len="med"/>
            <a:tailEnd type="triangle" w="med" len="med"/>
          </a:ln>
        </p:spPr>
      </p:cxnSp>
      <p:cxnSp>
        <p:nvCxnSpPr>
          <p:cNvPr id="22536" name="AutoShape 8"/>
          <p:cNvCxnSpPr>
            <a:cxnSpLocks noChangeShapeType="1"/>
            <a:stCxn id="22545" idx="2"/>
            <a:endCxn id="22537" idx="0"/>
          </p:cNvCxnSpPr>
          <p:nvPr/>
        </p:nvCxnSpPr>
        <p:spPr bwMode="auto">
          <a:xfrm>
            <a:off x="5934419" y="1840466"/>
            <a:ext cx="0" cy="441885"/>
          </a:xfrm>
          <a:prstGeom prst="straightConnector1">
            <a:avLst/>
          </a:prstGeom>
          <a:noFill/>
          <a:ln w="38100" cap="flat">
            <a:solidFill>
              <a:schemeClr val="tx1"/>
            </a:solidFill>
            <a:prstDash val="solid"/>
            <a:miter lim="800000"/>
            <a:headEnd type="none" w="med" len="med"/>
            <a:tailEnd type="triangle" w="med" len="med"/>
          </a:ln>
        </p:spPr>
      </p:cxnSp>
      <p:sp>
        <p:nvSpPr>
          <p:cNvPr id="22537" name="Rectangle 9"/>
          <p:cNvSpPr>
            <a:spLocks/>
          </p:cNvSpPr>
          <p:nvPr/>
        </p:nvSpPr>
        <p:spPr bwMode="auto">
          <a:xfrm>
            <a:off x="4991673" y="2282351"/>
            <a:ext cx="1885491" cy="696516"/>
          </a:xfrm>
          <a:prstGeom prst="rect">
            <a:avLst/>
          </a:prstGeom>
          <a:solidFill>
            <a:schemeClr val="tx2">
              <a:lumMod val="40000"/>
              <a:lumOff val="60000"/>
            </a:schemeClr>
          </a:solidFill>
          <a:ln>
            <a:solidFill>
              <a:schemeClr val="tx2">
                <a:lumMod val="60000"/>
                <a:lumOff val="40000"/>
              </a:schemeClr>
            </a:solidFill>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lIns="0" tIns="0" rIns="0" bIns="0" anchor="ctr"/>
          <a:lstStyle/>
          <a:p>
            <a:pPr algn="ctr"/>
            <a:r>
              <a:rPr lang="en-US" sz="2000" dirty="0">
                <a:solidFill>
                  <a:schemeClr val="tx1"/>
                </a:solidFill>
                <a:latin typeface="+mj-lt"/>
                <a:ea typeface="Gill Sans" charset="0"/>
                <a:cs typeface="Gill Sans" charset="0"/>
              </a:rPr>
              <a:t>Dispatch</a:t>
            </a:r>
          </a:p>
        </p:txBody>
      </p:sp>
      <p:cxnSp>
        <p:nvCxnSpPr>
          <p:cNvPr id="22538" name="AutoShape 10"/>
          <p:cNvCxnSpPr>
            <a:cxnSpLocks noChangeShapeType="1"/>
            <a:stCxn id="22539" idx="3"/>
            <a:endCxn id="22540" idx="1"/>
          </p:cNvCxnSpPr>
          <p:nvPr/>
        </p:nvCxnSpPr>
        <p:spPr bwMode="auto">
          <a:xfrm>
            <a:off x="6633175" y="4042756"/>
            <a:ext cx="662032" cy="0"/>
          </a:xfrm>
          <a:prstGeom prst="straightConnector1">
            <a:avLst/>
          </a:prstGeom>
          <a:noFill/>
          <a:ln w="38100" cap="flat">
            <a:solidFill>
              <a:schemeClr val="tx1"/>
            </a:solidFill>
            <a:prstDash val="solid"/>
            <a:miter lim="800000"/>
            <a:headEnd type="none" w="med" len="med"/>
            <a:tailEnd type="triangle" w="med" len="med"/>
          </a:ln>
        </p:spPr>
      </p:cxnSp>
      <p:sp>
        <p:nvSpPr>
          <p:cNvPr id="22539" name="AutoShape 11"/>
          <p:cNvSpPr>
            <a:spLocks/>
          </p:cNvSpPr>
          <p:nvPr/>
        </p:nvSpPr>
        <p:spPr bwMode="auto">
          <a:xfrm>
            <a:off x="5235662" y="3682716"/>
            <a:ext cx="1397513" cy="720080"/>
          </a:xfrm>
          <a:prstGeom prst="diamond">
            <a:avLst/>
          </a:prstGeom>
          <a:solidFill>
            <a:schemeClr val="tx2">
              <a:lumMod val="40000"/>
              <a:lumOff val="60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nchor="ctr"/>
          <a:lstStyle/>
          <a:p>
            <a:pPr algn="ctr"/>
            <a:r>
              <a:rPr lang="en-US" dirty="0" smtClean="0">
                <a:solidFill>
                  <a:schemeClr val="tx1"/>
                </a:solidFill>
                <a:latin typeface="+mj-lt"/>
                <a:ea typeface="Gill Sans" charset="0"/>
                <a:cs typeface="Gill Sans" charset="0"/>
              </a:rPr>
              <a:t>Cache?</a:t>
            </a:r>
            <a:endParaRPr lang="en-US" dirty="0">
              <a:solidFill>
                <a:schemeClr val="tx1"/>
              </a:solidFill>
              <a:latin typeface="+mj-lt"/>
              <a:ea typeface="Gill Sans" charset="0"/>
              <a:cs typeface="Gill Sans" charset="0"/>
            </a:endParaRPr>
          </a:p>
        </p:txBody>
      </p:sp>
      <p:sp>
        <p:nvSpPr>
          <p:cNvPr id="22540" name="Rectangle 12"/>
          <p:cNvSpPr>
            <a:spLocks/>
          </p:cNvSpPr>
          <p:nvPr/>
        </p:nvSpPr>
        <p:spPr bwMode="auto">
          <a:xfrm>
            <a:off x="7295207" y="3694498"/>
            <a:ext cx="1741289" cy="696516"/>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2000" dirty="0">
                <a:latin typeface="+mj-lt"/>
                <a:ea typeface="Gill Sans" charset="0"/>
                <a:cs typeface="Gill Sans" charset="0"/>
              </a:rPr>
              <a:t>Copy Block</a:t>
            </a:r>
          </a:p>
        </p:txBody>
      </p:sp>
      <p:sp>
        <p:nvSpPr>
          <p:cNvPr id="22541" name="Rectangle 13"/>
          <p:cNvSpPr>
            <a:spLocks/>
          </p:cNvSpPr>
          <p:nvPr/>
        </p:nvSpPr>
        <p:spPr bwMode="auto">
          <a:xfrm>
            <a:off x="6910010" y="3711252"/>
            <a:ext cx="299762" cy="307777"/>
          </a:xfrm>
          <a:prstGeom prst="rect">
            <a:avLst/>
          </a:prstGeom>
          <a:noFill/>
          <a:ln w="12700" cap="flat">
            <a:noFill/>
            <a:miter lim="800000"/>
            <a:headEnd type="none" w="med" len="med"/>
            <a:tailEnd type="none" w="med" len="med"/>
          </a:ln>
        </p:spPr>
        <p:txBody>
          <a:bodyPr wrap="none" lIns="0" tIns="0" rIns="0" bIns="0" anchor="ctr">
            <a:spAutoFit/>
          </a:bodyPr>
          <a:lstStyle/>
          <a:p>
            <a:r>
              <a:rPr lang="en-US" sz="2000" dirty="0">
                <a:latin typeface="+mj-lt"/>
                <a:ea typeface="Gill Sans" charset="0"/>
                <a:cs typeface="Gill Sans" charset="0"/>
              </a:rPr>
              <a:t>No</a:t>
            </a:r>
          </a:p>
        </p:txBody>
      </p:sp>
      <p:sp>
        <p:nvSpPr>
          <p:cNvPr id="22542" name="Rectangle 14"/>
          <p:cNvSpPr>
            <a:spLocks/>
          </p:cNvSpPr>
          <p:nvPr/>
        </p:nvSpPr>
        <p:spPr bwMode="auto">
          <a:xfrm>
            <a:off x="6048070" y="4775312"/>
            <a:ext cx="333746" cy="307777"/>
          </a:xfrm>
          <a:prstGeom prst="rect">
            <a:avLst/>
          </a:prstGeom>
          <a:noFill/>
          <a:ln w="12700" cap="flat">
            <a:noFill/>
            <a:miter lim="800000"/>
            <a:headEnd type="none" w="med" len="med"/>
            <a:tailEnd type="none" w="med" len="med"/>
          </a:ln>
        </p:spPr>
        <p:txBody>
          <a:bodyPr wrap="none" lIns="0" tIns="0" rIns="0" bIns="0" anchor="ctr">
            <a:spAutoFit/>
          </a:bodyPr>
          <a:lstStyle/>
          <a:p>
            <a:r>
              <a:rPr lang="en-US" sz="2000" dirty="0">
                <a:latin typeface="+mj-lt"/>
                <a:ea typeface="Gill Sans" charset="0"/>
                <a:cs typeface="Gill Sans" charset="0"/>
              </a:rPr>
              <a:t>Yes</a:t>
            </a:r>
          </a:p>
        </p:txBody>
      </p:sp>
      <p:sp>
        <p:nvSpPr>
          <p:cNvPr id="22543" name="AutoShape 15"/>
          <p:cNvSpPr>
            <a:spLocks/>
          </p:cNvSpPr>
          <p:nvPr/>
        </p:nvSpPr>
        <p:spPr bwMode="auto">
          <a:xfrm rot="5400000">
            <a:off x="7811434" y="3156405"/>
            <a:ext cx="708829" cy="343794"/>
          </a:xfrm>
          <a:prstGeom prst="rightArrow">
            <a:avLst>
              <a:gd name="adj1" fmla="val 56000"/>
              <a:gd name="adj2" fmla="val 48687"/>
            </a:avLst>
          </a:prstGeom>
          <a:solidFill>
            <a:schemeClr val="tx2">
              <a:lumMod val="40000"/>
              <a:lumOff val="60000"/>
            </a:schemeClr>
          </a:solidFill>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lstStyle/>
          <a:p>
            <a:endParaRPr lang="en-CA"/>
          </a:p>
        </p:txBody>
      </p:sp>
      <p:sp>
        <p:nvSpPr>
          <p:cNvPr id="22544" name="Rectangle 16"/>
          <p:cNvSpPr>
            <a:spLocks/>
          </p:cNvSpPr>
          <p:nvPr/>
        </p:nvSpPr>
        <p:spPr bwMode="auto">
          <a:xfrm>
            <a:off x="7295207" y="2282351"/>
            <a:ext cx="1741289" cy="696516"/>
          </a:xfrm>
          <a:prstGeom prst="rect">
            <a:avLst/>
          </a:prstGeom>
          <a:solidFill>
            <a:schemeClr val="bg1"/>
          </a:solidFill>
          <a:ln w="25400" cap="flat">
            <a:solidFill>
              <a:schemeClr val="tx1"/>
            </a:solidFill>
            <a:prstDash val="solid"/>
            <a:miter lim="800000"/>
            <a:headEnd type="none" w="med" len="med"/>
            <a:tailEnd type="none" w="med" len="med"/>
          </a:ln>
        </p:spPr>
        <p:txBody>
          <a:bodyPr lIns="0" tIns="0" rIns="0" bIns="0" anchor="ctr"/>
          <a:lstStyle/>
          <a:p>
            <a:pPr algn="ctr"/>
            <a:r>
              <a:rPr lang="en-US" sz="2000" dirty="0">
                <a:latin typeface="+mj-lt"/>
                <a:ea typeface="Gill Sans" charset="0"/>
                <a:cs typeface="Gill Sans" charset="0"/>
              </a:rPr>
              <a:t>x86 Code</a:t>
            </a:r>
          </a:p>
        </p:txBody>
      </p:sp>
      <p:sp>
        <p:nvSpPr>
          <p:cNvPr id="22545" name="Rectangle 17"/>
          <p:cNvSpPr>
            <a:spLocks/>
          </p:cNvSpPr>
          <p:nvPr/>
        </p:nvSpPr>
        <p:spPr bwMode="auto">
          <a:xfrm>
            <a:off x="5634785" y="1471134"/>
            <a:ext cx="599267" cy="369332"/>
          </a:xfrm>
          <a:prstGeom prst="rect">
            <a:avLst/>
          </a:prstGeom>
          <a:noFill/>
          <a:ln w="12700" cap="flat">
            <a:noFill/>
            <a:miter lim="800000"/>
            <a:headEnd type="none" w="med" len="med"/>
            <a:tailEnd type="none" w="med" len="med"/>
          </a:ln>
        </p:spPr>
        <p:txBody>
          <a:bodyPr wrap="none" lIns="0" tIns="0" rIns="0" bIns="0" anchor="ctr">
            <a:spAutoFit/>
          </a:bodyPr>
          <a:lstStyle/>
          <a:p>
            <a:pPr algn="ctr"/>
            <a:r>
              <a:rPr lang="en-US" sz="2400" dirty="0">
                <a:latin typeface="+mj-lt"/>
                <a:ea typeface="Gill Sans" charset="0"/>
                <a:cs typeface="Gill Sans" charset="0"/>
              </a:rPr>
              <a:t>Start</a:t>
            </a:r>
          </a:p>
        </p:txBody>
      </p:sp>
    </p:spTree>
    <p:extLst>
      <p:ext uri="{BB962C8B-B14F-4D97-AF65-F5344CB8AC3E}">
        <p14:creationId xmlns:p14="http://schemas.microsoft.com/office/powerpoint/2010/main" val="104168018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ja-JP" dirty="0" smtClean="0"/>
              <a:t>DBT in Action</a:t>
            </a:r>
            <a:endParaRPr lang="en-US" altLang="ja-JP" dirty="0"/>
          </a:p>
        </p:txBody>
      </p:sp>
      <p:sp>
        <p:nvSpPr>
          <p:cNvPr id="2" name="Slide Number Placeholder 1"/>
          <p:cNvSpPr>
            <a:spLocks noGrp="1"/>
          </p:cNvSpPr>
          <p:nvPr>
            <p:ph type="sldNum" sz="quarter" idx="12"/>
          </p:nvPr>
        </p:nvSpPr>
        <p:spPr/>
        <p:txBody>
          <a:bodyPr>
            <a:normAutofit fontScale="85000" lnSpcReduction="20000"/>
          </a:bodyPr>
          <a:lstStyle/>
          <a:p>
            <a:fld id="{1F3DF379-0CF8-48F8-A7DB-929F54558632}" type="slidenum">
              <a:rPr lang="en-IN" smtClean="0"/>
              <a:pPr/>
              <a:t>13</a:t>
            </a:fld>
            <a:endParaRPr lang="en-IN" dirty="0"/>
          </a:p>
        </p:txBody>
      </p:sp>
      <p:sp>
        <p:nvSpPr>
          <p:cNvPr id="17412" name="Text Box 3"/>
          <p:cNvSpPr txBox="1">
            <a:spLocks noChangeArrowheads="1"/>
          </p:cNvSpPr>
          <p:nvPr/>
        </p:nvSpPr>
        <p:spPr bwMode="auto">
          <a:xfrm>
            <a:off x="1129149" y="1436713"/>
            <a:ext cx="1709112" cy="400105"/>
          </a:xfrm>
          <a:prstGeom prst="rect">
            <a:avLst/>
          </a:prstGeom>
          <a:noFill/>
          <a:ln w="38100">
            <a:noFill/>
            <a:miter lim="800000"/>
            <a:headEnd/>
            <a:tailEnd/>
          </a:ln>
        </p:spPr>
        <p:txBody>
          <a:bodyPr wrap="none" lIns="91435" tIns="45718" rIns="91435" bIns="45718">
            <a:spAutoFit/>
          </a:bodyPr>
          <a:lstStyle/>
          <a:p>
            <a:r>
              <a:rPr lang="en-US" sz="2000" dirty="0">
                <a:latin typeface="+mj-lt"/>
              </a:rPr>
              <a:t>Original Code:</a:t>
            </a:r>
          </a:p>
        </p:txBody>
      </p:sp>
      <p:sp>
        <p:nvSpPr>
          <p:cNvPr id="17413" name="Text Box 4"/>
          <p:cNvSpPr txBox="1">
            <a:spLocks noChangeArrowheads="1"/>
          </p:cNvSpPr>
          <p:nvPr/>
        </p:nvSpPr>
        <p:spPr bwMode="auto">
          <a:xfrm>
            <a:off x="4726955" y="1436713"/>
            <a:ext cx="1510981" cy="400105"/>
          </a:xfrm>
          <a:prstGeom prst="rect">
            <a:avLst/>
          </a:prstGeom>
          <a:noFill/>
          <a:ln w="38100">
            <a:noFill/>
            <a:miter lim="800000"/>
            <a:headEnd/>
            <a:tailEnd/>
          </a:ln>
        </p:spPr>
        <p:txBody>
          <a:bodyPr wrap="none" lIns="91435" tIns="45718" rIns="91435" bIns="45718">
            <a:spAutoFit/>
          </a:bodyPr>
          <a:lstStyle/>
          <a:p>
            <a:r>
              <a:rPr lang="en-US" sz="2000" dirty="0">
                <a:latin typeface="+mj-lt"/>
              </a:rPr>
              <a:t>Code Cache:</a:t>
            </a:r>
          </a:p>
        </p:txBody>
      </p:sp>
      <p:sp>
        <p:nvSpPr>
          <p:cNvPr id="17414" name="Text Box 5"/>
          <p:cNvSpPr txBox="1">
            <a:spLocks noChangeArrowheads="1"/>
          </p:cNvSpPr>
          <p:nvPr/>
        </p:nvSpPr>
        <p:spPr bwMode="auto">
          <a:xfrm>
            <a:off x="1828800" y="2274912"/>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bb1</a:t>
            </a:r>
          </a:p>
        </p:txBody>
      </p:sp>
      <p:cxnSp>
        <p:nvCxnSpPr>
          <p:cNvPr id="17415" name="AutoShape 6"/>
          <p:cNvCxnSpPr>
            <a:cxnSpLocks noChangeShapeType="1"/>
            <a:stCxn id="17414" idx="2"/>
            <a:endCxn id="17419" idx="0"/>
          </p:cNvCxnSpPr>
          <p:nvPr/>
        </p:nvCxnSpPr>
        <p:spPr bwMode="auto">
          <a:xfrm rot="16200000" flipH="1">
            <a:off x="2295525" y="2655912"/>
            <a:ext cx="590550" cy="609600"/>
          </a:xfrm>
          <a:prstGeom prst="curvedConnector3">
            <a:avLst>
              <a:gd name="adj1" fmla="val 50000"/>
            </a:avLst>
          </a:prstGeom>
          <a:noFill/>
          <a:ln w="38100">
            <a:solidFill>
              <a:schemeClr val="tx1"/>
            </a:solidFill>
            <a:round/>
            <a:headEnd/>
            <a:tailEnd type="triangle" w="med" len="med"/>
          </a:ln>
        </p:spPr>
      </p:cxnSp>
      <p:cxnSp>
        <p:nvCxnSpPr>
          <p:cNvPr id="17416" name="AutoShape 7"/>
          <p:cNvCxnSpPr>
            <a:cxnSpLocks noChangeShapeType="1"/>
            <a:stCxn id="17422" idx="1"/>
          </p:cNvCxnSpPr>
          <p:nvPr/>
        </p:nvCxnSpPr>
        <p:spPr bwMode="auto">
          <a:xfrm rot="10800000" flipH="1">
            <a:off x="1819275" y="2465412"/>
            <a:ext cx="1588" cy="2057400"/>
          </a:xfrm>
          <a:prstGeom prst="curvedConnector3">
            <a:avLst>
              <a:gd name="adj1" fmla="val -55100014"/>
            </a:avLst>
          </a:prstGeom>
          <a:noFill/>
          <a:ln w="38100">
            <a:solidFill>
              <a:schemeClr val="tx1"/>
            </a:solidFill>
            <a:round/>
            <a:headEnd/>
            <a:tailEnd type="triangle" w="med" len="med"/>
          </a:ln>
        </p:spPr>
      </p:cxnSp>
      <p:sp>
        <p:nvSpPr>
          <p:cNvPr id="17417" name="Rectangle 8"/>
          <p:cNvSpPr>
            <a:spLocks noChangeArrowheads="1"/>
          </p:cNvSpPr>
          <p:nvPr/>
        </p:nvSpPr>
        <p:spPr bwMode="auto">
          <a:xfrm>
            <a:off x="4876801" y="1854226"/>
            <a:ext cx="3276600" cy="3392487"/>
          </a:xfrm>
          <a:prstGeom prst="rect">
            <a:avLst/>
          </a:prstGeom>
          <a:noFill/>
          <a:ln w="19050">
            <a:solidFill>
              <a:schemeClr val="tx1"/>
            </a:solidFill>
            <a:prstDash val="sysDot"/>
            <a:miter lim="800000"/>
            <a:headEnd/>
            <a:tailEnd/>
          </a:ln>
        </p:spPr>
        <p:txBody>
          <a:bodyPr wrap="none" lIns="91435" tIns="45718" rIns="91435" bIns="45718" anchor="ctr"/>
          <a:lstStyle/>
          <a:p>
            <a:endParaRPr lang="en-CA"/>
          </a:p>
        </p:txBody>
      </p:sp>
      <p:sp>
        <p:nvSpPr>
          <p:cNvPr id="17418" name="Text Box 9"/>
          <p:cNvSpPr txBox="1">
            <a:spLocks noChangeArrowheads="1"/>
          </p:cNvSpPr>
          <p:nvPr/>
        </p:nvSpPr>
        <p:spPr bwMode="auto">
          <a:xfrm>
            <a:off x="4876801" y="5399112"/>
            <a:ext cx="3276600" cy="838200"/>
          </a:xfrm>
          <a:prstGeom prst="rect">
            <a:avLst/>
          </a:prstGeom>
          <a:noFill/>
          <a:ln w="19050" cap="rnd">
            <a:solidFill>
              <a:schemeClr val="tx1"/>
            </a:solidFill>
            <a:prstDash val="sysDot"/>
            <a:miter lim="800000"/>
            <a:headEnd/>
            <a:tailEnd/>
          </a:ln>
        </p:spPr>
        <p:txBody>
          <a:bodyPr lIns="91435" tIns="45718" rIns="91435" bIns="45718" anchor="ctr"/>
          <a:lstStyle/>
          <a:p>
            <a:pPr algn="ctr">
              <a:spcBef>
                <a:spcPct val="50000"/>
              </a:spcBef>
            </a:pPr>
            <a:r>
              <a:rPr lang="en-US" sz="2800" dirty="0">
                <a:latin typeface="+mj-lt"/>
              </a:rPr>
              <a:t>Runtime System</a:t>
            </a:r>
          </a:p>
        </p:txBody>
      </p:sp>
      <p:sp>
        <p:nvSpPr>
          <p:cNvPr id="17419" name="Text Box 10"/>
          <p:cNvSpPr txBox="1">
            <a:spLocks noChangeArrowheads="1"/>
          </p:cNvSpPr>
          <p:nvPr/>
        </p:nvSpPr>
        <p:spPr bwMode="auto">
          <a:xfrm>
            <a:off x="2438400" y="3265513"/>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bb3</a:t>
            </a:r>
          </a:p>
        </p:txBody>
      </p:sp>
      <p:sp>
        <p:nvSpPr>
          <p:cNvPr id="17420" name="Text Box 11"/>
          <p:cNvSpPr txBox="1">
            <a:spLocks noChangeArrowheads="1"/>
          </p:cNvSpPr>
          <p:nvPr/>
        </p:nvSpPr>
        <p:spPr bwMode="auto">
          <a:xfrm>
            <a:off x="1295400" y="3265513"/>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bb2</a:t>
            </a:r>
          </a:p>
        </p:txBody>
      </p:sp>
      <p:cxnSp>
        <p:nvCxnSpPr>
          <p:cNvPr id="17421" name="AutoShape 12"/>
          <p:cNvCxnSpPr>
            <a:cxnSpLocks noChangeShapeType="1"/>
            <a:stCxn id="17414" idx="2"/>
            <a:endCxn id="17420" idx="0"/>
          </p:cNvCxnSpPr>
          <p:nvPr/>
        </p:nvCxnSpPr>
        <p:spPr bwMode="auto">
          <a:xfrm rot="5400000">
            <a:off x="1724025" y="2694012"/>
            <a:ext cx="590550" cy="533400"/>
          </a:xfrm>
          <a:prstGeom prst="curvedConnector3">
            <a:avLst>
              <a:gd name="adj1" fmla="val 50000"/>
            </a:avLst>
          </a:prstGeom>
          <a:noFill/>
          <a:ln w="38100">
            <a:solidFill>
              <a:schemeClr val="tx1"/>
            </a:solidFill>
            <a:round/>
            <a:headEnd/>
            <a:tailEnd type="triangle" w="med" len="med"/>
          </a:ln>
        </p:spPr>
      </p:cxnSp>
      <p:sp>
        <p:nvSpPr>
          <p:cNvPr id="17422" name="Text Box 13"/>
          <p:cNvSpPr txBox="1">
            <a:spLocks noChangeArrowheads="1"/>
          </p:cNvSpPr>
          <p:nvPr/>
        </p:nvSpPr>
        <p:spPr bwMode="auto">
          <a:xfrm>
            <a:off x="1828800" y="4332312"/>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bb4</a:t>
            </a:r>
          </a:p>
        </p:txBody>
      </p:sp>
      <p:cxnSp>
        <p:nvCxnSpPr>
          <p:cNvPr id="17423" name="AutoShape 14"/>
          <p:cNvCxnSpPr>
            <a:cxnSpLocks noChangeShapeType="1"/>
            <a:stCxn id="17420" idx="2"/>
            <a:endCxn id="17422" idx="0"/>
          </p:cNvCxnSpPr>
          <p:nvPr/>
        </p:nvCxnSpPr>
        <p:spPr bwMode="auto">
          <a:xfrm rot="16200000" flipH="1">
            <a:off x="1685925" y="3722712"/>
            <a:ext cx="666750" cy="533400"/>
          </a:xfrm>
          <a:prstGeom prst="curvedConnector3">
            <a:avLst>
              <a:gd name="adj1" fmla="val 50000"/>
            </a:avLst>
          </a:prstGeom>
          <a:noFill/>
          <a:ln w="38100">
            <a:solidFill>
              <a:schemeClr val="tx1"/>
            </a:solidFill>
            <a:round/>
            <a:headEnd/>
            <a:tailEnd type="triangle" w="med" len="med"/>
          </a:ln>
        </p:spPr>
      </p:cxnSp>
      <p:cxnSp>
        <p:nvCxnSpPr>
          <p:cNvPr id="17424" name="AutoShape 15"/>
          <p:cNvCxnSpPr>
            <a:cxnSpLocks noChangeShapeType="1"/>
            <a:stCxn id="17419" idx="2"/>
            <a:endCxn id="17422" idx="0"/>
          </p:cNvCxnSpPr>
          <p:nvPr/>
        </p:nvCxnSpPr>
        <p:spPr bwMode="auto">
          <a:xfrm rot="5400000">
            <a:off x="2257425" y="3684612"/>
            <a:ext cx="666750" cy="609600"/>
          </a:xfrm>
          <a:prstGeom prst="curvedConnector3">
            <a:avLst>
              <a:gd name="adj1" fmla="val 50000"/>
            </a:avLst>
          </a:prstGeom>
          <a:noFill/>
          <a:ln w="38100">
            <a:solidFill>
              <a:schemeClr val="tx1"/>
            </a:solidFill>
            <a:round/>
            <a:headEnd/>
            <a:tailEnd type="triangle" w="med" len="med"/>
          </a:ln>
        </p:spPr>
      </p:cxnSp>
      <p:sp>
        <p:nvSpPr>
          <p:cNvPr id="17425" name="Line 16"/>
          <p:cNvSpPr>
            <a:spLocks noChangeShapeType="1"/>
          </p:cNvSpPr>
          <p:nvPr/>
        </p:nvSpPr>
        <p:spPr bwMode="auto">
          <a:xfrm>
            <a:off x="2286000" y="4713312"/>
            <a:ext cx="0" cy="228600"/>
          </a:xfrm>
          <a:prstGeom prst="line">
            <a:avLst/>
          </a:prstGeom>
          <a:noFill/>
          <a:ln w="38100">
            <a:solidFill>
              <a:schemeClr val="tx1"/>
            </a:solidFill>
            <a:round/>
            <a:headEnd/>
            <a:tailEnd type="triangle" w="med" len="med"/>
          </a:ln>
        </p:spPr>
        <p:txBody>
          <a:bodyPr wrap="none" lIns="91435" tIns="45718" rIns="91435" bIns="45718" anchor="ctr"/>
          <a:lstStyle/>
          <a:p>
            <a:endParaRPr lang="en-CA" sz="3100"/>
          </a:p>
        </p:txBody>
      </p:sp>
      <p:sp>
        <p:nvSpPr>
          <p:cNvPr id="876561" name="Line 17"/>
          <p:cNvSpPr>
            <a:spLocks noChangeShapeType="1"/>
          </p:cNvSpPr>
          <p:nvPr/>
        </p:nvSpPr>
        <p:spPr bwMode="auto">
          <a:xfrm>
            <a:off x="2286000" y="1817712"/>
            <a:ext cx="0" cy="457200"/>
          </a:xfrm>
          <a:prstGeom prst="line">
            <a:avLst/>
          </a:prstGeom>
          <a:noFill/>
          <a:ln w="38100">
            <a:solidFill>
              <a:schemeClr val="tx1"/>
            </a:solidFill>
            <a:round/>
            <a:headEnd/>
            <a:tailEnd type="triangle" w="med" len="med"/>
          </a:ln>
        </p:spPr>
        <p:txBody>
          <a:bodyPr wrap="none" lIns="91435" tIns="45718" rIns="91435" bIns="45718" anchor="ctr"/>
          <a:lstStyle/>
          <a:p>
            <a:endParaRPr lang="en-CA"/>
          </a:p>
        </p:txBody>
      </p:sp>
      <p:cxnSp>
        <p:nvCxnSpPr>
          <p:cNvPr id="876570" name="AutoShape 26"/>
          <p:cNvCxnSpPr>
            <a:cxnSpLocks noChangeShapeType="1"/>
            <a:endCxn id="17418" idx="3"/>
          </p:cNvCxnSpPr>
          <p:nvPr/>
        </p:nvCxnSpPr>
        <p:spPr bwMode="auto">
          <a:xfrm>
            <a:off x="7096126" y="2465413"/>
            <a:ext cx="1066800" cy="3352800"/>
          </a:xfrm>
          <a:prstGeom prst="curvedConnector3">
            <a:avLst>
              <a:gd name="adj1" fmla="val 163394"/>
            </a:avLst>
          </a:prstGeom>
          <a:noFill/>
          <a:ln w="38100">
            <a:solidFill>
              <a:schemeClr val="tx1"/>
            </a:solidFill>
            <a:round/>
            <a:headEnd/>
            <a:tailEnd type="triangle" w="med" len="med"/>
          </a:ln>
        </p:spPr>
      </p:cxnSp>
      <p:cxnSp>
        <p:nvCxnSpPr>
          <p:cNvPr id="876571" name="AutoShape 27"/>
          <p:cNvCxnSpPr>
            <a:cxnSpLocks noChangeShapeType="1"/>
            <a:stCxn id="876561" idx="0"/>
          </p:cNvCxnSpPr>
          <p:nvPr/>
        </p:nvCxnSpPr>
        <p:spPr bwMode="auto">
          <a:xfrm rot="5400000" flipV="1">
            <a:off x="4224338" y="-139675"/>
            <a:ext cx="466725" cy="4343400"/>
          </a:xfrm>
          <a:prstGeom prst="curvedConnector3">
            <a:avLst>
              <a:gd name="adj1" fmla="val 53060"/>
            </a:avLst>
          </a:prstGeom>
          <a:noFill/>
          <a:ln w="38100">
            <a:solidFill>
              <a:schemeClr val="tx1"/>
            </a:solidFill>
            <a:round/>
            <a:headEnd/>
            <a:tailEnd type="triangle" w="med" len="med"/>
          </a:ln>
        </p:spPr>
      </p:cxnSp>
      <p:cxnSp>
        <p:nvCxnSpPr>
          <p:cNvPr id="876572" name="AutoShape 28"/>
          <p:cNvCxnSpPr>
            <a:cxnSpLocks noChangeShapeType="1"/>
            <a:endCxn id="17418" idx="3"/>
          </p:cNvCxnSpPr>
          <p:nvPr/>
        </p:nvCxnSpPr>
        <p:spPr bwMode="auto">
          <a:xfrm rot="16200000" flipH="1">
            <a:off x="5819776" y="3475063"/>
            <a:ext cx="3152775" cy="1533525"/>
          </a:xfrm>
          <a:prstGeom prst="curvedConnector4">
            <a:avLst>
              <a:gd name="adj1" fmla="val 43204"/>
              <a:gd name="adj2" fmla="val 122667"/>
            </a:avLst>
          </a:prstGeom>
          <a:noFill/>
          <a:ln w="38100">
            <a:solidFill>
              <a:schemeClr val="tx1"/>
            </a:solidFill>
            <a:round/>
            <a:headEnd/>
            <a:tailEnd type="triangle" w="med" len="med"/>
          </a:ln>
        </p:spPr>
      </p:cxnSp>
      <p:sp>
        <p:nvSpPr>
          <p:cNvPr id="876574" name="Line 30"/>
          <p:cNvSpPr>
            <a:spLocks noChangeShapeType="1"/>
          </p:cNvSpPr>
          <p:nvPr/>
        </p:nvSpPr>
        <p:spPr bwMode="auto">
          <a:xfrm>
            <a:off x="2286000" y="1817712"/>
            <a:ext cx="0" cy="457200"/>
          </a:xfrm>
          <a:prstGeom prst="line">
            <a:avLst/>
          </a:prstGeom>
          <a:noFill/>
          <a:ln w="38100">
            <a:solidFill>
              <a:srgbClr val="0033CC"/>
            </a:solidFill>
            <a:round/>
            <a:headEnd/>
            <a:tailEnd type="triangle" w="med" len="med"/>
          </a:ln>
        </p:spPr>
        <p:txBody>
          <a:bodyPr wrap="none" lIns="91435" tIns="45718" rIns="91435" bIns="45718" anchor="ctr"/>
          <a:lstStyle/>
          <a:p>
            <a:endParaRPr lang="en-CA"/>
          </a:p>
        </p:txBody>
      </p:sp>
      <p:sp>
        <p:nvSpPr>
          <p:cNvPr id="876575" name="Text Box 31"/>
          <p:cNvSpPr txBox="1">
            <a:spLocks noChangeArrowheads="1"/>
          </p:cNvSpPr>
          <p:nvPr/>
        </p:nvSpPr>
        <p:spPr bwMode="auto">
          <a:xfrm>
            <a:off x="1828800" y="2274912"/>
            <a:ext cx="914400" cy="381000"/>
          </a:xfrm>
          <a:prstGeom prst="rect">
            <a:avLst/>
          </a:prstGeom>
          <a:noFill/>
          <a:ln w="19050">
            <a:solidFill>
              <a:srgbClr val="0033CC"/>
            </a:solidFill>
            <a:miter lim="800000"/>
            <a:headEnd/>
            <a:tailEnd/>
          </a:ln>
        </p:spPr>
        <p:txBody>
          <a:bodyPr lIns="91435" tIns="45718" rIns="91435" bIns="45718" anchor="ctr"/>
          <a:lstStyle/>
          <a:p>
            <a:pPr algn="ctr">
              <a:spcBef>
                <a:spcPct val="50000"/>
              </a:spcBef>
            </a:pPr>
            <a:r>
              <a:rPr lang="en-US" sz="1700" dirty="0">
                <a:solidFill>
                  <a:srgbClr val="0033CC"/>
                </a:solidFill>
                <a:latin typeface="Tahoma" pitchFamily="34" charset="0"/>
              </a:rPr>
              <a:t>bb1</a:t>
            </a:r>
          </a:p>
        </p:txBody>
      </p:sp>
      <p:sp>
        <p:nvSpPr>
          <p:cNvPr id="876576" name="Text Box 32"/>
          <p:cNvSpPr txBox="1">
            <a:spLocks noChangeArrowheads="1"/>
          </p:cNvSpPr>
          <p:nvPr/>
        </p:nvSpPr>
        <p:spPr bwMode="auto">
          <a:xfrm>
            <a:off x="6172200" y="2274912"/>
            <a:ext cx="914400" cy="381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91435" tIns="45718" rIns="91435" bIns="45718" anchor="ctr"/>
          <a:lstStyle/>
          <a:p>
            <a:pPr algn="ctr">
              <a:spcBef>
                <a:spcPct val="50000"/>
              </a:spcBef>
            </a:pPr>
            <a:r>
              <a:rPr lang="en-US" sz="1700" dirty="0">
                <a:solidFill>
                  <a:schemeClr val="accent2"/>
                </a:solidFill>
                <a:latin typeface="Tahoma" pitchFamily="34" charset="0"/>
              </a:rPr>
              <a:t>bb1</a:t>
            </a:r>
          </a:p>
        </p:txBody>
      </p:sp>
      <p:cxnSp>
        <p:nvCxnSpPr>
          <p:cNvPr id="876577" name="AutoShape 33"/>
          <p:cNvCxnSpPr>
            <a:cxnSpLocks noChangeShapeType="1"/>
            <a:stCxn id="17418" idx="1"/>
            <a:endCxn id="876576" idx="0"/>
          </p:cNvCxnSpPr>
          <p:nvPr/>
        </p:nvCxnSpPr>
        <p:spPr bwMode="auto">
          <a:xfrm rot="10800000" flipH="1">
            <a:off x="4867276" y="2265388"/>
            <a:ext cx="1762125" cy="3552825"/>
          </a:xfrm>
          <a:prstGeom prst="curvedConnector4">
            <a:avLst>
              <a:gd name="adj1" fmla="val 1036"/>
              <a:gd name="adj2" fmla="val 110588"/>
            </a:avLst>
          </a:prstGeom>
          <a:noFill/>
          <a:ln w="38100">
            <a:solidFill>
              <a:schemeClr val="accent2"/>
            </a:solidFill>
            <a:round/>
            <a:headEnd/>
            <a:tailEnd type="triangle" w="med" len="med"/>
          </a:ln>
        </p:spPr>
      </p:cxnSp>
      <p:cxnSp>
        <p:nvCxnSpPr>
          <p:cNvPr id="876578" name="AutoShape 34"/>
          <p:cNvCxnSpPr>
            <a:cxnSpLocks noChangeShapeType="1"/>
          </p:cNvCxnSpPr>
          <p:nvPr/>
        </p:nvCxnSpPr>
        <p:spPr bwMode="auto">
          <a:xfrm rot="16200000" flipH="1">
            <a:off x="5818189" y="3473476"/>
            <a:ext cx="3152775" cy="1533525"/>
          </a:xfrm>
          <a:prstGeom prst="curvedConnector4">
            <a:avLst>
              <a:gd name="adj1" fmla="val 43204"/>
              <a:gd name="adj2" fmla="val 122667"/>
            </a:avLst>
          </a:prstGeom>
          <a:noFill/>
          <a:ln w="38100">
            <a:solidFill>
              <a:schemeClr val="accent2"/>
            </a:solidFill>
            <a:round/>
            <a:headEnd/>
            <a:tailEnd type="triangle" w="med" len="med"/>
          </a:ln>
        </p:spPr>
      </p:cxnSp>
    </p:spTree>
    <p:extLst>
      <p:ext uri="{BB962C8B-B14F-4D97-AF65-F5344CB8AC3E}">
        <p14:creationId xmlns:p14="http://schemas.microsoft.com/office/powerpoint/2010/main" val="18581615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6574"/>
                                        </p:tgtEl>
                                        <p:attrNameLst>
                                          <p:attrName>style.visibility</p:attrName>
                                        </p:attrNameLst>
                                      </p:cBhvr>
                                      <p:to>
                                        <p:strVal val="visible"/>
                                      </p:to>
                                    </p:set>
                                  </p:childTnLst>
                                </p:cTn>
                              </p:par>
                              <p:par>
                                <p:cTn id="7" presetID="1" presetClass="entr" presetSubtype="0" fill="hold" grpId="2" nodeType="withEffect">
                                  <p:stCondLst>
                                    <p:cond delay="0"/>
                                  </p:stCondLst>
                                  <p:childTnLst>
                                    <p:set>
                                      <p:cBhvr>
                                        <p:cTn id="8" dur="1" fill="hold">
                                          <p:stCondLst>
                                            <p:cond delay="0"/>
                                          </p:stCondLst>
                                        </p:cTn>
                                        <p:tgtEl>
                                          <p:spTgt spid="87657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0 0.00069 L 0.475 0.00069 " pathEditMode="relative" rAng="0" ptsTypes="AA">
                                      <p:cBhvr>
                                        <p:cTn id="12" dur="2000" fill="hold"/>
                                        <p:tgtEl>
                                          <p:spTgt spid="876575"/>
                                        </p:tgtEl>
                                        <p:attrNameLst>
                                          <p:attrName>ppt_x</p:attrName>
                                          <p:attrName>ppt_y</p:attrName>
                                        </p:attrNameLst>
                                      </p:cBhvr>
                                      <p:rCtr x="237" y="0"/>
                                    </p:animMotion>
                                  </p:childTnLst>
                                </p:cTn>
                              </p:par>
                            </p:childTnLst>
                          </p:cTn>
                        </p:par>
                      </p:childTnLst>
                    </p:cTn>
                  </p:par>
                  <p:par>
                    <p:cTn id="13" fill="hold">
                      <p:stCondLst>
                        <p:cond delay="indefinite"/>
                      </p:stCondLst>
                      <p:childTnLst>
                        <p:par>
                          <p:cTn id="14" fill="hold">
                            <p:stCondLst>
                              <p:cond delay="0"/>
                            </p:stCondLst>
                            <p:childTnLst>
                              <p:par>
                                <p:cTn id="15" presetID="3" presetClass="emph" presetSubtype="2" fill="hold" grpId="1" nodeType="clickEffect">
                                  <p:stCondLst>
                                    <p:cond delay="0"/>
                                  </p:stCondLst>
                                  <p:childTnLst>
                                    <p:animClr clrSpc="rgb" dir="cw">
                                      <p:cBhvr override="childStyle">
                                        <p:cTn id="16" dur="500" fill="hold"/>
                                        <p:tgtEl>
                                          <p:spTgt spid="876575">
                                            <p:txEl>
                                              <p:charRg st="4294967295" end="4294967295"/>
                                            </p:txEl>
                                          </p:spTgt>
                                        </p:tgtEl>
                                        <p:attrNameLst>
                                          <p:attrName>style.color</p:attrName>
                                        </p:attrNameLst>
                                      </p:cBhvr>
                                      <p:to>
                                        <a:schemeClr val="tx1"/>
                                      </p:to>
                                    </p:animClr>
                                  </p:childTnLst>
                                </p:cTn>
                              </p:par>
                              <p:par>
                                <p:cTn id="17" presetID="7" presetClass="emph" presetSubtype="2" fill="hold" nodeType="withEffect">
                                  <p:stCondLst>
                                    <p:cond delay="0"/>
                                  </p:stCondLst>
                                  <p:childTnLst>
                                    <p:animClr clrSpc="rgb" dir="cw">
                                      <p:cBhvr>
                                        <p:cTn id="18" dur="500" fill="hold"/>
                                        <p:tgtEl>
                                          <p:spTgt spid="876575"/>
                                        </p:tgtEl>
                                        <p:attrNameLst>
                                          <p:attrName>stroke.color</p:attrName>
                                        </p:attrNameLst>
                                      </p:cBhvr>
                                      <p:to>
                                        <a:schemeClr val="tx1"/>
                                      </p:to>
                                    </p:animClr>
                                    <p:set>
                                      <p:cBhvr>
                                        <p:cTn id="19" dur="500" fill="hold"/>
                                        <p:tgtEl>
                                          <p:spTgt spid="876575"/>
                                        </p:tgtEl>
                                        <p:attrNameLst>
                                          <p:attrName>stroke.on</p:attrName>
                                        </p:attrNameLst>
                                      </p:cBhvr>
                                      <p:to>
                                        <p:strVal val="true"/>
                                      </p:to>
                                    </p:set>
                                  </p:childTnLst>
                                </p:cTn>
                              </p:par>
                              <p:par>
                                <p:cTn id="20" presetID="1" presetClass="exit" presetSubtype="0" fill="hold" grpId="0" nodeType="withEffect">
                                  <p:stCondLst>
                                    <p:cond delay="0"/>
                                  </p:stCondLst>
                                  <p:childTnLst>
                                    <p:set>
                                      <p:cBhvr>
                                        <p:cTn id="21" dur="1" fill="hold">
                                          <p:stCondLst>
                                            <p:cond delay="0"/>
                                          </p:stCondLst>
                                        </p:cTn>
                                        <p:tgtEl>
                                          <p:spTgt spid="876561"/>
                                        </p:tgtEl>
                                        <p:attrNameLst>
                                          <p:attrName>style.visibility</p:attrName>
                                        </p:attrNameLst>
                                      </p:cBhvr>
                                      <p:to>
                                        <p:strVal val="hidden"/>
                                      </p:to>
                                    </p:set>
                                  </p:childTnLst>
                                </p:cTn>
                              </p:par>
                              <p:par>
                                <p:cTn id="22" presetID="1" presetClass="entr" presetSubtype="0" fill="hold" nodeType="withEffect">
                                  <p:stCondLst>
                                    <p:cond delay="0"/>
                                  </p:stCondLst>
                                  <p:childTnLst>
                                    <p:set>
                                      <p:cBhvr>
                                        <p:cTn id="23" dur="1" fill="hold">
                                          <p:stCondLst>
                                            <p:cond delay="0"/>
                                          </p:stCondLst>
                                        </p:cTn>
                                        <p:tgtEl>
                                          <p:spTgt spid="876570"/>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87657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876571"/>
                                        </p:tgtEl>
                                        <p:attrNameLst>
                                          <p:attrName>style.visibility</p:attrName>
                                        </p:attrNameLst>
                                      </p:cBhvr>
                                      <p:to>
                                        <p:strVal val="visible"/>
                                      </p:to>
                                    </p:set>
                                  </p:childTnLst>
                                </p:cTn>
                              </p:par>
                              <p:par>
                                <p:cTn id="30" presetID="1" presetClass="exit" presetSubtype="0" fill="hold" grpId="1" nodeType="withEffect">
                                  <p:stCondLst>
                                    <p:cond delay="0"/>
                                  </p:stCondLst>
                                  <p:childTnLst>
                                    <p:set>
                                      <p:cBhvr>
                                        <p:cTn id="31" dur="1" fill="hold">
                                          <p:stCondLst>
                                            <p:cond delay="0"/>
                                          </p:stCondLst>
                                        </p:cTn>
                                        <p:tgtEl>
                                          <p:spTgt spid="87657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876577"/>
                                        </p:tgtEl>
                                        <p:attrNameLst>
                                          <p:attrName>style.visibility</p:attrName>
                                        </p:attrNameLst>
                                      </p:cBhvr>
                                      <p:to>
                                        <p:strVal val="visible"/>
                                      </p:to>
                                    </p:set>
                                    <p:animEffect transition="in" filter="wipe(left)">
                                      <p:cBhvr>
                                        <p:cTn id="36" dur="1000"/>
                                        <p:tgtEl>
                                          <p:spTgt spid="876577"/>
                                        </p:tgtEl>
                                      </p:cBhvr>
                                    </p:animEffect>
                                  </p:childTnLst>
                                </p:cTn>
                              </p:par>
                            </p:childTnLst>
                          </p:cTn>
                        </p:par>
                        <p:par>
                          <p:cTn id="37" fill="hold">
                            <p:stCondLst>
                              <p:cond delay="1000"/>
                            </p:stCondLst>
                            <p:childTnLst>
                              <p:par>
                                <p:cTn id="38" presetID="22" presetClass="exit" presetSubtype="8" fill="hold" nodeType="afterEffect">
                                  <p:stCondLst>
                                    <p:cond delay="0"/>
                                  </p:stCondLst>
                                  <p:childTnLst>
                                    <p:animEffect transition="out" filter="wipe(left)">
                                      <p:cBhvr>
                                        <p:cTn id="39" dur="1000"/>
                                        <p:tgtEl>
                                          <p:spTgt spid="876577"/>
                                        </p:tgtEl>
                                      </p:cBhvr>
                                    </p:animEffect>
                                    <p:set>
                                      <p:cBhvr>
                                        <p:cTn id="40" dur="1" fill="hold">
                                          <p:stCondLst>
                                            <p:cond delay="999"/>
                                          </p:stCondLst>
                                        </p:cTn>
                                        <p:tgtEl>
                                          <p:spTgt spid="876577"/>
                                        </p:tgtEl>
                                        <p:attrNameLst>
                                          <p:attrName>style.visibility</p:attrName>
                                        </p:attrNameLst>
                                      </p:cBhvr>
                                      <p:to>
                                        <p:strVal val="hidden"/>
                                      </p:to>
                                    </p:set>
                                  </p:childTnLst>
                                </p:cTn>
                              </p:par>
                            </p:childTnLst>
                          </p:cTn>
                        </p:par>
                        <p:par>
                          <p:cTn id="41" fill="hold">
                            <p:stCondLst>
                              <p:cond delay="2000"/>
                            </p:stCondLst>
                            <p:childTnLst>
                              <p:par>
                                <p:cTn id="42" presetID="22" presetClass="entr" presetSubtype="1" fill="hold" grpId="0" nodeType="afterEffect">
                                  <p:stCondLst>
                                    <p:cond delay="0"/>
                                  </p:stCondLst>
                                  <p:childTnLst>
                                    <p:set>
                                      <p:cBhvr>
                                        <p:cTn id="43" dur="1" fill="hold">
                                          <p:stCondLst>
                                            <p:cond delay="0"/>
                                          </p:stCondLst>
                                        </p:cTn>
                                        <p:tgtEl>
                                          <p:spTgt spid="876576"/>
                                        </p:tgtEl>
                                        <p:attrNameLst>
                                          <p:attrName>style.visibility</p:attrName>
                                        </p:attrNameLst>
                                      </p:cBhvr>
                                      <p:to>
                                        <p:strVal val="visible"/>
                                      </p:to>
                                    </p:set>
                                    <p:animEffect transition="in" filter="wipe(up)">
                                      <p:cBhvr>
                                        <p:cTn id="44" dur="2000"/>
                                        <p:tgtEl>
                                          <p:spTgt spid="876576"/>
                                        </p:tgtEl>
                                      </p:cBhvr>
                                    </p:animEffect>
                                  </p:childTnLst>
                                </p:cTn>
                              </p:par>
                            </p:childTnLst>
                          </p:cTn>
                        </p:par>
                        <p:par>
                          <p:cTn id="45" fill="hold">
                            <p:stCondLst>
                              <p:cond delay="4000"/>
                            </p:stCondLst>
                            <p:childTnLst>
                              <p:par>
                                <p:cTn id="46" presetID="22" presetClass="entr" presetSubtype="1" fill="hold" nodeType="afterEffect">
                                  <p:stCondLst>
                                    <p:cond delay="0"/>
                                  </p:stCondLst>
                                  <p:childTnLst>
                                    <p:set>
                                      <p:cBhvr>
                                        <p:cTn id="47" dur="1" fill="hold">
                                          <p:stCondLst>
                                            <p:cond delay="0"/>
                                          </p:stCondLst>
                                        </p:cTn>
                                        <p:tgtEl>
                                          <p:spTgt spid="876578"/>
                                        </p:tgtEl>
                                        <p:attrNameLst>
                                          <p:attrName>style.visibility</p:attrName>
                                        </p:attrNameLst>
                                      </p:cBhvr>
                                      <p:to>
                                        <p:strVal val="visible"/>
                                      </p:to>
                                    </p:set>
                                    <p:animEffect transition="in" filter="wipe(up)">
                                      <p:cBhvr>
                                        <p:cTn id="48" dur="1000"/>
                                        <p:tgtEl>
                                          <p:spTgt spid="876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6561" grpId="0" animBg="1"/>
      <p:bldP spid="876574" grpId="0" animBg="1"/>
      <p:bldP spid="876574" grpId="1" animBg="1"/>
      <p:bldP spid="876575" grpId="0" animBg="1"/>
      <p:bldP spid="876575" grpId="1"/>
      <p:bldP spid="876575" grpId="2" animBg="1"/>
      <p:bldP spid="87657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ja-JP" dirty="0" smtClean="0"/>
              <a:t>DBT in Action</a:t>
            </a:r>
            <a:endParaRPr lang="en-US" altLang="ja-JP" dirty="0"/>
          </a:p>
        </p:txBody>
      </p:sp>
      <p:sp>
        <p:nvSpPr>
          <p:cNvPr id="2" name="Slide Number Placeholder 1"/>
          <p:cNvSpPr>
            <a:spLocks noGrp="1"/>
          </p:cNvSpPr>
          <p:nvPr>
            <p:ph type="sldNum" sz="quarter" idx="12"/>
          </p:nvPr>
        </p:nvSpPr>
        <p:spPr/>
        <p:txBody>
          <a:bodyPr>
            <a:normAutofit fontScale="85000" lnSpcReduction="20000"/>
          </a:bodyPr>
          <a:lstStyle/>
          <a:p>
            <a:fld id="{1F3DF379-0CF8-48F8-A7DB-929F54558632}" type="slidenum">
              <a:rPr lang="en-IN" smtClean="0"/>
              <a:pPr/>
              <a:t>14</a:t>
            </a:fld>
            <a:endParaRPr lang="en-IN" dirty="0"/>
          </a:p>
        </p:txBody>
      </p:sp>
      <p:sp>
        <p:nvSpPr>
          <p:cNvPr id="18436" name="Text Box 3"/>
          <p:cNvSpPr txBox="1">
            <a:spLocks noChangeArrowheads="1"/>
          </p:cNvSpPr>
          <p:nvPr/>
        </p:nvSpPr>
        <p:spPr bwMode="auto">
          <a:xfrm>
            <a:off x="1129149" y="1436713"/>
            <a:ext cx="1709112" cy="400105"/>
          </a:xfrm>
          <a:prstGeom prst="rect">
            <a:avLst/>
          </a:prstGeom>
          <a:noFill/>
          <a:ln w="38100">
            <a:noFill/>
            <a:miter lim="800000"/>
            <a:headEnd/>
            <a:tailEnd/>
          </a:ln>
        </p:spPr>
        <p:txBody>
          <a:bodyPr wrap="none" lIns="91435" tIns="45718" rIns="91435" bIns="45718">
            <a:spAutoFit/>
          </a:bodyPr>
          <a:lstStyle/>
          <a:p>
            <a:r>
              <a:rPr lang="en-US" sz="2000" dirty="0">
                <a:latin typeface="+mj-lt"/>
              </a:rPr>
              <a:t>Original Code:</a:t>
            </a:r>
          </a:p>
        </p:txBody>
      </p:sp>
      <p:sp>
        <p:nvSpPr>
          <p:cNvPr id="18437" name="Text Box 4"/>
          <p:cNvSpPr txBox="1">
            <a:spLocks noChangeArrowheads="1"/>
          </p:cNvSpPr>
          <p:nvPr/>
        </p:nvSpPr>
        <p:spPr bwMode="auto">
          <a:xfrm>
            <a:off x="4726955" y="1436713"/>
            <a:ext cx="1510981" cy="400105"/>
          </a:xfrm>
          <a:prstGeom prst="rect">
            <a:avLst/>
          </a:prstGeom>
          <a:noFill/>
          <a:ln w="38100">
            <a:noFill/>
            <a:miter lim="800000"/>
            <a:headEnd/>
            <a:tailEnd/>
          </a:ln>
        </p:spPr>
        <p:txBody>
          <a:bodyPr wrap="none" lIns="91435" tIns="45718" rIns="91435" bIns="45718">
            <a:spAutoFit/>
          </a:bodyPr>
          <a:lstStyle/>
          <a:p>
            <a:r>
              <a:rPr lang="en-US" sz="2000" dirty="0">
                <a:latin typeface="+mj-lt"/>
              </a:rPr>
              <a:t>Code Cache:</a:t>
            </a:r>
          </a:p>
        </p:txBody>
      </p:sp>
      <p:sp>
        <p:nvSpPr>
          <p:cNvPr id="18438" name="Text Box 5"/>
          <p:cNvSpPr txBox="1">
            <a:spLocks noChangeArrowheads="1"/>
          </p:cNvSpPr>
          <p:nvPr/>
        </p:nvSpPr>
        <p:spPr bwMode="auto">
          <a:xfrm>
            <a:off x="1828800" y="2274912"/>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bb1</a:t>
            </a:r>
          </a:p>
        </p:txBody>
      </p:sp>
      <p:cxnSp>
        <p:nvCxnSpPr>
          <p:cNvPr id="18439" name="AutoShape 6"/>
          <p:cNvCxnSpPr>
            <a:cxnSpLocks noChangeShapeType="1"/>
            <a:stCxn id="18438" idx="2"/>
            <a:endCxn id="18443" idx="0"/>
          </p:cNvCxnSpPr>
          <p:nvPr/>
        </p:nvCxnSpPr>
        <p:spPr bwMode="auto">
          <a:xfrm rot="16200000" flipH="1">
            <a:off x="2295525" y="2655912"/>
            <a:ext cx="590550" cy="609600"/>
          </a:xfrm>
          <a:prstGeom prst="curvedConnector3">
            <a:avLst>
              <a:gd name="adj1" fmla="val 50000"/>
            </a:avLst>
          </a:prstGeom>
          <a:noFill/>
          <a:ln w="38100">
            <a:solidFill>
              <a:schemeClr val="tx1"/>
            </a:solidFill>
            <a:round/>
            <a:headEnd/>
            <a:tailEnd type="triangle" w="med" len="med"/>
          </a:ln>
        </p:spPr>
      </p:cxnSp>
      <p:cxnSp>
        <p:nvCxnSpPr>
          <p:cNvPr id="18440" name="AutoShape 7"/>
          <p:cNvCxnSpPr>
            <a:cxnSpLocks noChangeShapeType="1"/>
            <a:stCxn id="18446" idx="1"/>
          </p:cNvCxnSpPr>
          <p:nvPr/>
        </p:nvCxnSpPr>
        <p:spPr bwMode="auto">
          <a:xfrm rot="10800000" flipH="1">
            <a:off x="1819275" y="2465412"/>
            <a:ext cx="1588" cy="2057400"/>
          </a:xfrm>
          <a:prstGeom prst="curvedConnector3">
            <a:avLst>
              <a:gd name="adj1" fmla="val -55100014"/>
            </a:avLst>
          </a:prstGeom>
          <a:noFill/>
          <a:ln w="38100">
            <a:solidFill>
              <a:schemeClr val="tx1"/>
            </a:solidFill>
            <a:round/>
            <a:headEnd/>
            <a:tailEnd type="triangle" w="med" len="med"/>
          </a:ln>
        </p:spPr>
      </p:cxnSp>
      <p:sp>
        <p:nvSpPr>
          <p:cNvPr id="18441" name="Rectangle 8"/>
          <p:cNvSpPr>
            <a:spLocks noChangeArrowheads="1"/>
          </p:cNvSpPr>
          <p:nvPr/>
        </p:nvSpPr>
        <p:spPr bwMode="auto">
          <a:xfrm>
            <a:off x="4876801" y="1854226"/>
            <a:ext cx="3276600" cy="3392487"/>
          </a:xfrm>
          <a:prstGeom prst="rect">
            <a:avLst/>
          </a:prstGeom>
          <a:noFill/>
          <a:ln w="19050">
            <a:solidFill>
              <a:schemeClr val="tx1"/>
            </a:solidFill>
            <a:prstDash val="sysDot"/>
            <a:miter lim="800000"/>
            <a:headEnd/>
            <a:tailEnd/>
          </a:ln>
        </p:spPr>
        <p:txBody>
          <a:bodyPr wrap="none" lIns="91435" tIns="45718" rIns="91435" bIns="45718" anchor="ctr"/>
          <a:lstStyle/>
          <a:p>
            <a:endParaRPr lang="en-CA"/>
          </a:p>
        </p:txBody>
      </p:sp>
      <p:sp>
        <p:nvSpPr>
          <p:cNvPr id="18442" name="Text Box 9"/>
          <p:cNvSpPr txBox="1">
            <a:spLocks noChangeArrowheads="1"/>
          </p:cNvSpPr>
          <p:nvPr/>
        </p:nvSpPr>
        <p:spPr bwMode="auto">
          <a:xfrm>
            <a:off x="4876801" y="5399112"/>
            <a:ext cx="3276600" cy="838200"/>
          </a:xfrm>
          <a:prstGeom prst="rect">
            <a:avLst/>
          </a:prstGeom>
          <a:noFill/>
          <a:ln w="19050" cap="rnd">
            <a:solidFill>
              <a:schemeClr val="tx1"/>
            </a:solidFill>
            <a:prstDash val="sysDot"/>
            <a:miter lim="800000"/>
            <a:headEnd/>
            <a:tailEnd/>
          </a:ln>
        </p:spPr>
        <p:txBody>
          <a:bodyPr lIns="91435" tIns="45718" rIns="91435" bIns="45718" anchor="ctr"/>
          <a:lstStyle/>
          <a:p>
            <a:pPr algn="ctr">
              <a:spcBef>
                <a:spcPct val="50000"/>
              </a:spcBef>
            </a:pPr>
            <a:r>
              <a:rPr lang="en-US" sz="2800" dirty="0">
                <a:latin typeface="+mj-lt"/>
              </a:rPr>
              <a:t>Runtime System</a:t>
            </a:r>
          </a:p>
        </p:txBody>
      </p:sp>
      <p:sp>
        <p:nvSpPr>
          <p:cNvPr id="18443" name="Text Box 10"/>
          <p:cNvSpPr txBox="1">
            <a:spLocks noChangeArrowheads="1"/>
          </p:cNvSpPr>
          <p:nvPr/>
        </p:nvSpPr>
        <p:spPr bwMode="auto">
          <a:xfrm>
            <a:off x="2438400" y="3265513"/>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bb3</a:t>
            </a:r>
          </a:p>
        </p:txBody>
      </p:sp>
      <p:sp>
        <p:nvSpPr>
          <p:cNvPr id="18444" name="Text Box 11"/>
          <p:cNvSpPr txBox="1">
            <a:spLocks noChangeArrowheads="1"/>
          </p:cNvSpPr>
          <p:nvPr/>
        </p:nvSpPr>
        <p:spPr bwMode="auto">
          <a:xfrm>
            <a:off x="1295400" y="3265513"/>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bb2</a:t>
            </a:r>
          </a:p>
        </p:txBody>
      </p:sp>
      <p:cxnSp>
        <p:nvCxnSpPr>
          <p:cNvPr id="18445" name="AutoShape 12"/>
          <p:cNvCxnSpPr>
            <a:cxnSpLocks noChangeShapeType="1"/>
            <a:stCxn id="18438" idx="2"/>
            <a:endCxn id="18444" idx="0"/>
          </p:cNvCxnSpPr>
          <p:nvPr/>
        </p:nvCxnSpPr>
        <p:spPr bwMode="auto">
          <a:xfrm rot="5400000">
            <a:off x="1724025" y="2694012"/>
            <a:ext cx="590550" cy="533400"/>
          </a:xfrm>
          <a:prstGeom prst="curvedConnector3">
            <a:avLst>
              <a:gd name="adj1" fmla="val 50000"/>
            </a:avLst>
          </a:prstGeom>
          <a:noFill/>
          <a:ln w="38100">
            <a:solidFill>
              <a:srgbClr val="0033CC"/>
            </a:solidFill>
            <a:round/>
            <a:headEnd/>
            <a:tailEnd type="triangle" w="med" len="med"/>
          </a:ln>
        </p:spPr>
      </p:cxnSp>
      <p:sp>
        <p:nvSpPr>
          <p:cNvPr id="18446" name="Text Box 13"/>
          <p:cNvSpPr txBox="1">
            <a:spLocks noChangeArrowheads="1"/>
          </p:cNvSpPr>
          <p:nvPr/>
        </p:nvSpPr>
        <p:spPr bwMode="auto">
          <a:xfrm>
            <a:off x="1828800" y="4332312"/>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bb4</a:t>
            </a:r>
          </a:p>
        </p:txBody>
      </p:sp>
      <p:cxnSp>
        <p:nvCxnSpPr>
          <p:cNvPr id="18447" name="AutoShape 14"/>
          <p:cNvCxnSpPr>
            <a:cxnSpLocks noChangeShapeType="1"/>
            <a:stCxn id="18444" idx="2"/>
            <a:endCxn id="18446" idx="0"/>
          </p:cNvCxnSpPr>
          <p:nvPr/>
        </p:nvCxnSpPr>
        <p:spPr bwMode="auto">
          <a:xfrm rot="16200000" flipH="1">
            <a:off x="1685925" y="3722712"/>
            <a:ext cx="666750" cy="533400"/>
          </a:xfrm>
          <a:prstGeom prst="curvedConnector3">
            <a:avLst>
              <a:gd name="adj1" fmla="val 50000"/>
            </a:avLst>
          </a:prstGeom>
          <a:noFill/>
          <a:ln w="38100">
            <a:solidFill>
              <a:schemeClr val="tx1"/>
            </a:solidFill>
            <a:round/>
            <a:headEnd/>
            <a:tailEnd type="triangle" w="med" len="med"/>
          </a:ln>
        </p:spPr>
      </p:cxnSp>
      <p:cxnSp>
        <p:nvCxnSpPr>
          <p:cNvPr id="18448" name="AutoShape 15"/>
          <p:cNvCxnSpPr>
            <a:cxnSpLocks noChangeShapeType="1"/>
            <a:stCxn id="18443" idx="2"/>
            <a:endCxn id="18446" idx="0"/>
          </p:cNvCxnSpPr>
          <p:nvPr/>
        </p:nvCxnSpPr>
        <p:spPr bwMode="auto">
          <a:xfrm rot="5400000">
            <a:off x="2257425" y="3684612"/>
            <a:ext cx="666750" cy="609600"/>
          </a:xfrm>
          <a:prstGeom prst="curvedConnector3">
            <a:avLst>
              <a:gd name="adj1" fmla="val 50000"/>
            </a:avLst>
          </a:prstGeom>
          <a:noFill/>
          <a:ln w="38100">
            <a:solidFill>
              <a:schemeClr val="tx1"/>
            </a:solidFill>
            <a:round/>
            <a:headEnd/>
            <a:tailEnd type="triangle" w="med" len="med"/>
          </a:ln>
        </p:spPr>
      </p:cxnSp>
      <p:sp>
        <p:nvSpPr>
          <p:cNvPr id="18449" name="Line 16"/>
          <p:cNvSpPr>
            <a:spLocks noChangeShapeType="1"/>
          </p:cNvSpPr>
          <p:nvPr/>
        </p:nvSpPr>
        <p:spPr bwMode="auto">
          <a:xfrm>
            <a:off x="2286000" y="4713312"/>
            <a:ext cx="0" cy="228600"/>
          </a:xfrm>
          <a:prstGeom prst="line">
            <a:avLst/>
          </a:prstGeom>
          <a:noFill/>
          <a:ln w="38100">
            <a:solidFill>
              <a:schemeClr val="tx1"/>
            </a:solidFill>
            <a:round/>
            <a:headEnd/>
            <a:tailEnd type="triangle" w="med" len="med"/>
          </a:ln>
        </p:spPr>
        <p:txBody>
          <a:bodyPr wrap="none" lIns="91435" tIns="45718" rIns="91435" bIns="45718" anchor="ctr"/>
          <a:lstStyle/>
          <a:p>
            <a:endParaRPr lang="en-CA" sz="3100"/>
          </a:p>
        </p:txBody>
      </p:sp>
      <p:sp>
        <p:nvSpPr>
          <p:cNvPr id="18450" name="Text Box 19"/>
          <p:cNvSpPr txBox="1">
            <a:spLocks noChangeArrowheads="1"/>
          </p:cNvSpPr>
          <p:nvPr/>
        </p:nvSpPr>
        <p:spPr bwMode="auto">
          <a:xfrm>
            <a:off x="6172200" y="2274912"/>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bb1</a:t>
            </a:r>
          </a:p>
        </p:txBody>
      </p:sp>
      <p:cxnSp>
        <p:nvCxnSpPr>
          <p:cNvPr id="878614" name="AutoShape 22"/>
          <p:cNvCxnSpPr>
            <a:cxnSpLocks noChangeShapeType="1"/>
            <a:stCxn id="18450" idx="2"/>
          </p:cNvCxnSpPr>
          <p:nvPr/>
        </p:nvCxnSpPr>
        <p:spPr bwMode="auto">
          <a:xfrm rot="5400000">
            <a:off x="6334126" y="2960712"/>
            <a:ext cx="590550" cy="0"/>
          </a:xfrm>
          <a:prstGeom prst="straightConnector1">
            <a:avLst/>
          </a:prstGeom>
          <a:noFill/>
          <a:ln w="38100">
            <a:solidFill>
              <a:schemeClr val="tx1"/>
            </a:solidFill>
            <a:round/>
            <a:headEnd/>
            <a:tailEnd type="triangle" w="med" len="med"/>
          </a:ln>
        </p:spPr>
      </p:cxnSp>
      <p:cxnSp>
        <p:nvCxnSpPr>
          <p:cNvPr id="18452" name="AutoShape 26"/>
          <p:cNvCxnSpPr>
            <a:cxnSpLocks noChangeShapeType="1"/>
            <a:stCxn id="18450" idx="3"/>
            <a:endCxn id="18442" idx="3"/>
          </p:cNvCxnSpPr>
          <p:nvPr/>
        </p:nvCxnSpPr>
        <p:spPr bwMode="auto">
          <a:xfrm>
            <a:off x="7096126" y="2465413"/>
            <a:ext cx="1066800" cy="3352800"/>
          </a:xfrm>
          <a:prstGeom prst="curvedConnector3">
            <a:avLst>
              <a:gd name="adj1" fmla="val 163394"/>
            </a:avLst>
          </a:prstGeom>
          <a:noFill/>
          <a:ln w="38100">
            <a:solidFill>
              <a:schemeClr val="tx1"/>
            </a:solidFill>
            <a:round/>
            <a:headEnd/>
            <a:tailEnd type="triangle" w="med" len="med"/>
          </a:ln>
        </p:spPr>
      </p:cxnSp>
      <p:cxnSp>
        <p:nvCxnSpPr>
          <p:cNvPr id="18453" name="AutoShape 27"/>
          <p:cNvCxnSpPr>
            <a:cxnSpLocks noChangeShapeType="1"/>
            <a:endCxn id="18450" idx="0"/>
          </p:cNvCxnSpPr>
          <p:nvPr/>
        </p:nvCxnSpPr>
        <p:spPr bwMode="auto">
          <a:xfrm rot="5400000" flipV="1">
            <a:off x="4224338" y="-139675"/>
            <a:ext cx="466725" cy="4343400"/>
          </a:xfrm>
          <a:prstGeom prst="curvedConnector3">
            <a:avLst>
              <a:gd name="adj1" fmla="val 53060"/>
            </a:avLst>
          </a:prstGeom>
          <a:noFill/>
          <a:ln w="38100">
            <a:solidFill>
              <a:schemeClr val="tx1"/>
            </a:solidFill>
            <a:round/>
            <a:headEnd/>
            <a:tailEnd type="triangle" w="med" len="med"/>
          </a:ln>
        </p:spPr>
      </p:cxnSp>
      <p:cxnSp>
        <p:nvCxnSpPr>
          <p:cNvPr id="878621" name="AutoShape 29"/>
          <p:cNvCxnSpPr>
            <a:cxnSpLocks noChangeShapeType="1"/>
            <a:endCxn id="18442" idx="3"/>
          </p:cNvCxnSpPr>
          <p:nvPr/>
        </p:nvCxnSpPr>
        <p:spPr bwMode="auto">
          <a:xfrm rot="16200000" flipH="1">
            <a:off x="6315076" y="3970363"/>
            <a:ext cx="2162175" cy="1533525"/>
          </a:xfrm>
          <a:prstGeom prst="curvedConnector4">
            <a:avLst>
              <a:gd name="adj1" fmla="val 40088"/>
              <a:gd name="adj2" fmla="val 114287"/>
            </a:avLst>
          </a:prstGeom>
          <a:noFill/>
          <a:ln w="38100">
            <a:solidFill>
              <a:schemeClr val="tx1"/>
            </a:solidFill>
            <a:round/>
            <a:headEnd/>
            <a:tailEnd type="triangle" w="med" len="med"/>
          </a:ln>
        </p:spPr>
      </p:cxnSp>
      <p:cxnSp>
        <p:nvCxnSpPr>
          <p:cNvPr id="878622" name="AutoShape 30"/>
          <p:cNvCxnSpPr>
            <a:cxnSpLocks noChangeShapeType="1"/>
            <a:stCxn id="18442" idx="1"/>
          </p:cNvCxnSpPr>
          <p:nvPr/>
        </p:nvCxnSpPr>
        <p:spPr bwMode="auto">
          <a:xfrm rot="10800000" flipH="1">
            <a:off x="4867276" y="3255988"/>
            <a:ext cx="1762125" cy="2562225"/>
          </a:xfrm>
          <a:prstGeom prst="curvedConnector4">
            <a:avLst>
              <a:gd name="adj1" fmla="val -361"/>
              <a:gd name="adj2" fmla="val 112329"/>
            </a:avLst>
          </a:prstGeom>
          <a:noFill/>
          <a:ln w="38100">
            <a:solidFill>
              <a:schemeClr val="accent2"/>
            </a:solidFill>
            <a:round/>
            <a:headEnd/>
            <a:tailEnd type="triangle" w="med" len="med"/>
          </a:ln>
        </p:spPr>
      </p:cxnSp>
      <p:sp>
        <p:nvSpPr>
          <p:cNvPr id="878624" name="Text Box 32"/>
          <p:cNvSpPr txBox="1">
            <a:spLocks noChangeArrowheads="1"/>
          </p:cNvSpPr>
          <p:nvPr/>
        </p:nvSpPr>
        <p:spPr bwMode="auto">
          <a:xfrm>
            <a:off x="1295400" y="3265513"/>
            <a:ext cx="914400" cy="381000"/>
          </a:xfrm>
          <a:prstGeom prst="rect">
            <a:avLst/>
          </a:prstGeom>
          <a:noFill/>
          <a:ln w="19050">
            <a:solidFill>
              <a:srgbClr val="0033CC"/>
            </a:solidFill>
            <a:miter lim="800000"/>
            <a:headEnd/>
            <a:tailEnd/>
          </a:ln>
        </p:spPr>
        <p:txBody>
          <a:bodyPr lIns="91435" tIns="45718" rIns="91435" bIns="45718" anchor="ctr"/>
          <a:lstStyle/>
          <a:p>
            <a:pPr algn="ctr">
              <a:spcBef>
                <a:spcPct val="50000"/>
              </a:spcBef>
            </a:pPr>
            <a:r>
              <a:rPr lang="en-US" sz="1700" dirty="0">
                <a:solidFill>
                  <a:srgbClr val="0033CC"/>
                </a:solidFill>
                <a:latin typeface="Tahoma" pitchFamily="34" charset="0"/>
              </a:rPr>
              <a:t>bb2</a:t>
            </a:r>
          </a:p>
        </p:txBody>
      </p:sp>
      <p:cxnSp>
        <p:nvCxnSpPr>
          <p:cNvPr id="878625" name="AutoShape 33"/>
          <p:cNvCxnSpPr>
            <a:cxnSpLocks noChangeShapeType="1"/>
          </p:cNvCxnSpPr>
          <p:nvPr/>
        </p:nvCxnSpPr>
        <p:spPr bwMode="auto">
          <a:xfrm rot="16200000" flipH="1">
            <a:off x="5819776" y="3475063"/>
            <a:ext cx="3152775" cy="1533525"/>
          </a:xfrm>
          <a:prstGeom prst="curvedConnector4">
            <a:avLst>
              <a:gd name="adj1" fmla="val 43204"/>
              <a:gd name="adj2" fmla="val 122667"/>
            </a:avLst>
          </a:prstGeom>
          <a:noFill/>
          <a:ln w="38100">
            <a:solidFill>
              <a:schemeClr val="tx1"/>
            </a:solidFill>
            <a:round/>
            <a:headEnd/>
            <a:tailEnd type="triangle" w="med" len="med"/>
          </a:ln>
        </p:spPr>
      </p:cxnSp>
      <p:cxnSp>
        <p:nvCxnSpPr>
          <p:cNvPr id="878626" name="AutoShape 34"/>
          <p:cNvCxnSpPr>
            <a:cxnSpLocks noChangeShapeType="1"/>
          </p:cNvCxnSpPr>
          <p:nvPr/>
        </p:nvCxnSpPr>
        <p:spPr bwMode="auto">
          <a:xfrm rot="16200000" flipH="1">
            <a:off x="6315076" y="3968776"/>
            <a:ext cx="2162175" cy="1533525"/>
          </a:xfrm>
          <a:prstGeom prst="curvedConnector4">
            <a:avLst>
              <a:gd name="adj1" fmla="val 40088"/>
              <a:gd name="adj2" fmla="val 114287"/>
            </a:avLst>
          </a:prstGeom>
          <a:noFill/>
          <a:ln w="38100">
            <a:solidFill>
              <a:schemeClr val="accent2"/>
            </a:solidFill>
            <a:round/>
            <a:headEnd/>
            <a:tailEnd type="triangle" w="med" len="med"/>
          </a:ln>
        </p:spPr>
      </p:cxnSp>
      <p:sp>
        <p:nvSpPr>
          <p:cNvPr id="878627" name="Text Box 35"/>
          <p:cNvSpPr txBox="1">
            <a:spLocks noChangeArrowheads="1"/>
          </p:cNvSpPr>
          <p:nvPr/>
        </p:nvSpPr>
        <p:spPr bwMode="auto">
          <a:xfrm>
            <a:off x="6172200" y="3265513"/>
            <a:ext cx="914400" cy="381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91435" tIns="45718" rIns="91435" bIns="45718" anchor="ctr"/>
          <a:lstStyle/>
          <a:p>
            <a:pPr algn="ctr">
              <a:spcBef>
                <a:spcPct val="50000"/>
              </a:spcBef>
            </a:pPr>
            <a:r>
              <a:rPr lang="en-US" sz="1700" dirty="0">
                <a:solidFill>
                  <a:schemeClr val="accent2"/>
                </a:solidFill>
                <a:latin typeface="Tahoma" pitchFamily="34" charset="0"/>
              </a:rPr>
              <a:t>bb2</a:t>
            </a:r>
          </a:p>
        </p:txBody>
      </p:sp>
    </p:spTree>
    <p:extLst>
      <p:ext uri="{BB962C8B-B14F-4D97-AF65-F5344CB8AC3E}">
        <p14:creationId xmlns:p14="http://schemas.microsoft.com/office/powerpoint/2010/main" val="31643170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53333 0 " pathEditMode="relative" ptsTypes="AA">
                                      <p:cBhvr>
                                        <p:cTn id="6" dur="2000" fill="hold"/>
                                        <p:tgtEl>
                                          <p:spTgt spid="878624"/>
                                        </p:tgtEl>
                                        <p:attrNameLst>
                                          <p:attrName>ppt_x</p:attrName>
                                          <p:attrName>ppt_y</p:attrName>
                                        </p:attrNameLst>
                                      </p:cBhvr>
                                    </p:animMotion>
                                  </p:childTnLst>
                                </p:cTn>
                              </p:par>
                              <p:par>
                                <p:cTn id="7" presetID="1" presetClass="exit" presetSubtype="0" fill="hold" nodeType="withEffect">
                                  <p:stCondLst>
                                    <p:cond delay="0"/>
                                  </p:stCondLst>
                                  <p:childTnLst>
                                    <p:set>
                                      <p:cBhvr>
                                        <p:cTn id="8" dur="1" fill="hold">
                                          <p:stCondLst>
                                            <p:cond delay="0"/>
                                          </p:stCondLst>
                                        </p:cTn>
                                        <p:tgtEl>
                                          <p:spTgt spid="87862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3" presetClass="emph" presetSubtype="2" fill="hold" grpId="1" nodeType="clickEffect">
                                  <p:stCondLst>
                                    <p:cond delay="0"/>
                                  </p:stCondLst>
                                  <p:childTnLst>
                                    <p:animClr clrSpc="rgb" dir="cw">
                                      <p:cBhvr override="childStyle">
                                        <p:cTn id="12" dur="500" fill="hold"/>
                                        <p:tgtEl>
                                          <p:spTgt spid="878624">
                                            <p:txEl>
                                              <p:charRg st="4294967295" end="4294967295"/>
                                            </p:txEl>
                                          </p:spTgt>
                                        </p:tgtEl>
                                        <p:attrNameLst>
                                          <p:attrName>style.color</p:attrName>
                                        </p:attrNameLst>
                                      </p:cBhvr>
                                      <p:to>
                                        <a:schemeClr val="tx1"/>
                                      </p:to>
                                    </p:animClr>
                                  </p:childTnLst>
                                </p:cTn>
                              </p:par>
                              <p:par>
                                <p:cTn id="13" presetID="7" presetClass="emph" presetSubtype="2" fill="hold" nodeType="withEffect">
                                  <p:stCondLst>
                                    <p:cond delay="0"/>
                                  </p:stCondLst>
                                  <p:childTnLst>
                                    <p:animClr clrSpc="rgb" dir="cw">
                                      <p:cBhvr>
                                        <p:cTn id="14" dur="500" fill="hold"/>
                                        <p:tgtEl>
                                          <p:spTgt spid="878624"/>
                                        </p:tgtEl>
                                        <p:attrNameLst>
                                          <p:attrName>stroke.color</p:attrName>
                                        </p:attrNameLst>
                                      </p:cBhvr>
                                      <p:to>
                                        <a:schemeClr val="tx1"/>
                                      </p:to>
                                    </p:animClr>
                                    <p:set>
                                      <p:cBhvr>
                                        <p:cTn id="15" dur="500" fill="hold"/>
                                        <p:tgtEl>
                                          <p:spTgt spid="878624"/>
                                        </p:tgtEl>
                                        <p:attrNameLst>
                                          <p:attrName>stroke.on</p:attrName>
                                        </p:attrNameLst>
                                      </p:cBhvr>
                                      <p:to>
                                        <p:strVal val="true"/>
                                      </p:to>
                                    </p:set>
                                  </p:childTnLst>
                                </p:cTn>
                              </p:par>
                              <p:par>
                                <p:cTn id="16" presetID="1" presetClass="entr" presetSubtype="0" fill="hold" nodeType="withEffect">
                                  <p:stCondLst>
                                    <p:cond delay="0"/>
                                  </p:stCondLst>
                                  <p:childTnLst>
                                    <p:set>
                                      <p:cBhvr>
                                        <p:cTn id="17" dur="1" fill="hold">
                                          <p:stCondLst>
                                            <p:cond delay="0"/>
                                          </p:stCondLst>
                                        </p:cTn>
                                        <p:tgtEl>
                                          <p:spTgt spid="87862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7861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878622"/>
                                        </p:tgtEl>
                                        <p:attrNameLst>
                                          <p:attrName>style.visibility</p:attrName>
                                        </p:attrNameLst>
                                      </p:cBhvr>
                                      <p:to>
                                        <p:strVal val="visible"/>
                                      </p:to>
                                    </p:set>
                                    <p:animEffect transition="in" filter="wipe(left)">
                                      <p:cBhvr>
                                        <p:cTn id="26" dur="1000"/>
                                        <p:tgtEl>
                                          <p:spTgt spid="878622"/>
                                        </p:tgtEl>
                                      </p:cBhvr>
                                    </p:animEffect>
                                  </p:childTnLst>
                                </p:cTn>
                              </p:par>
                            </p:childTnLst>
                          </p:cTn>
                        </p:par>
                        <p:par>
                          <p:cTn id="27" fill="hold">
                            <p:stCondLst>
                              <p:cond delay="1000"/>
                            </p:stCondLst>
                            <p:childTnLst>
                              <p:par>
                                <p:cTn id="28" presetID="22" presetClass="exit" presetSubtype="8" fill="hold" nodeType="afterEffect">
                                  <p:stCondLst>
                                    <p:cond delay="0"/>
                                  </p:stCondLst>
                                  <p:childTnLst>
                                    <p:animEffect transition="out" filter="wipe(left)">
                                      <p:cBhvr>
                                        <p:cTn id="29" dur="1000"/>
                                        <p:tgtEl>
                                          <p:spTgt spid="878622"/>
                                        </p:tgtEl>
                                      </p:cBhvr>
                                    </p:animEffect>
                                    <p:set>
                                      <p:cBhvr>
                                        <p:cTn id="30" dur="1" fill="hold">
                                          <p:stCondLst>
                                            <p:cond delay="999"/>
                                          </p:stCondLst>
                                        </p:cTn>
                                        <p:tgtEl>
                                          <p:spTgt spid="878622"/>
                                        </p:tgtEl>
                                        <p:attrNameLst>
                                          <p:attrName>style.visibility</p:attrName>
                                        </p:attrNameLst>
                                      </p:cBhvr>
                                      <p:to>
                                        <p:strVal val="hidden"/>
                                      </p:to>
                                    </p:set>
                                  </p:childTnLst>
                                </p:cTn>
                              </p:par>
                            </p:childTnLst>
                          </p:cTn>
                        </p:par>
                        <p:par>
                          <p:cTn id="31" fill="hold">
                            <p:stCondLst>
                              <p:cond delay="2000"/>
                            </p:stCondLst>
                            <p:childTnLst>
                              <p:par>
                                <p:cTn id="32" presetID="22" presetClass="entr" presetSubtype="1" fill="hold" grpId="0" nodeType="afterEffect">
                                  <p:stCondLst>
                                    <p:cond delay="0"/>
                                  </p:stCondLst>
                                  <p:childTnLst>
                                    <p:set>
                                      <p:cBhvr>
                                        <p:cTn id="33" dur="1" fill="hold">
                                          <p:stCondLst>
                                            <p:cond delay="0"/>
                                          </p:stCondLst>
                                        </p:cTn>
                                        <p:tgtEl>
                                          <p:spTgt spid="878627"/>
                                        </p:tgtEl>
                                        <p:attrNameLst>
                                          <p:attrName>style.visibility</p:attrName>
                                        </p:attrNameLst>
                                      </p:cBhvr>
                                      <p:to>
                                        <p:strVal val="visible"/>
                                      </p:to>
                                    </p:set>
                                    <p:animEffect transition="in" filter="wipe(up)">
                                      <p:cBhvr>
                                        <p:cTn id="34" dur="2000"/>
                                        <p:tgtEl>
                                          <p:spTgt spid="878627"/>
                                        </p:tgtEl>
                                      </p:cBhvr>
                                    </p:animEffect>
                                  </p:childTnLst>
                                </p:cTn>
                              </p:par>
                            </p:childTnLst>
                          </p:cTn>
                        </p:par>
                        <p:par>
                          <p:cTn id="35" fill="hold">
                            <p:stCondLst>
                              <p:cond delay="4000"/>
                            </p:stCondLst>
                            <p:childTnLst>
                              <p:par>
                                <p:cTn id="36" presetID="1" presetClass="entr" presetSubtype="0" fill="hold" nodeType="afterEffect">
                                  <p:stCondLst>
                                    <p:cond delay="0"/>
                                  </p:stCondLst>
                                  <p:childTnLst>
                                    <p:set>
                                      <p:cBhvr>
                                        <p:cTn id="37" dur="1" fill="hold">
                                          <p:stCondLst>
                                            <p:cond delay="0"/>
                                          </p:stCondLst>
                                        </p:cTn>
                                        <p:tgtEl>
                                          <p:spTgt spid="878626"/>
                                        </p:tgtEl>
                                        <p:attrNameLst>
                                          <p:attrName>style.visibility</p:attrName>
                                        </p:attrNameLst>
                                      </p:cBhvr>
                                      <p:to>
                                        <p:strVal val="visible"/>
                                      </p:to>
                                    </p:set>
                                  </p:childTnLst>
                                </p:cTn>
                              </p:par>
                            </p:childTnLst>
                          </p:cTn>
                        </p:par>
                        <p:par>
                          <p:cTn id="38" fill="hold">
                            <p:stCondLst>
                              <p:cond delay="4000"/>
                            </p:stCondLst>
                            <p:childTnLst>
                              <p:par>
                                <p:cTn id="39" presetID="22" presetClass="entr" presetSubtype="1" fill="hold" nodeType="afterEffect">
                                  <p:stCondLst>
                                    <p:cond delay="0"/>
                                  </p:stCondLst>
                                  <p:childTnLst>
                                    <p:set>
                                      <p:cBhvr>
                                        <p:cTn id="40" dur="1" fill="hold">
                                          <p:stCondLst>
                                            <p:cond delay="0"/>
                                          </p:stCondLst>
                                        </p:cTn>
                                        <p:tgtEl>
                                          <p:spTgt spid="878626"/>
                                        </p:tgtEl>
                                        <p:attrNameLst>
                                          <p:attrName>style.visibility</p:attrName>
                                        </p:attrNameLst>
                                      </p:cBhvr>
                                      <p:to>
                                        <p:strVal val="visible"/>
                                      </p:to>
                                    </p:set>
                                    <p:animEffect transition="in" filter="wipe(up)">
                                      <p:cBhvr>
                                        <p:cTn id="41" dur="1000"/>
                                        <p:tgtEl>
                                          <p:spTgt spid="878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8624" grpId="0" animBg="1"/>
      <p:bldP spid="878624" grpId="1"/>
      <p:bldP spid="87862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ja-JP" dirty="0" smtClean="0"/>
              <a:t>DBT in Action</a:t>
            </a:r>
            <a:endParaRPr lang="en-US" altLang="ja-JP" dirty="0"/>
          </a:p>
        </p:txBody>
      </p:sp>
      <p:sp>
        <p:nvSpPr>
          <p:cNvPr id="2" name="Slide Number Placeholder 1"/>
          <p:cNvSpPr>
            <a:spLocks noGrp="1"/>
          </p:cNvSpPr>
          <p:nvPr>
            <p:ph type="sldNum" sz="quarter" idx="12"/>
          </p:nvPr>
        </p:nvSpPr>
        <p:spPr/>
        <p:txBody>
          <a:bodyPr>
            <a:normAutofit fontScale="85000" lnSpcReduction="20000"/>
          </a:bodyPr>
          <a:lstStyle/>
          <a:p>
            <a:fld id="{1F3DF379-0CF8-48F8-A7DB-929F54558632}" type="slidenum">
              <a:rPr lang="en-IN" smtClean="0"/>
              <a:pPr/>
              <a:t>15</a:t>
            </a:fld>
            <a:endParaRPr lang="en-IN" dirty="0"/>
          </a:p>
        </p:txBody>
      </p:sp>
      <p:sp>
        <p:nvSpPr>
          <p:cNvPr id="5" name="Content Placeholder 4"/>
          <p:cNvSpPr>
            <a:spLocks noGrp="1"/>
          </p:cNvSpPr>
          <p:nvPr>
            <p:ph sz="quarter" idx="1"/>
          </p:nvPr>
        </p:nvSpPr>
        <p:spPr>
          <a:xfrm>
            <a:off x="612648" y="1484784"/>
            <a:ext cx="4254627" cy="5112568"/>
          </a:xfrm>
        </p:spPr>
        <p:txBody>
          <a:bodyPr/>
          <a:lstStyle/>
          <a:p>
            <a:endParaRPr lang="en-US" dirty="0" smtClean="0">
              <a:sym typeface="Wingdings" pitchFamily="2" charset="2"/>
            </a:endParaRPr>
          </a:p>
          <a:p>
            <a:endParaRPr lang="en-US" dirty="0">
              <a:sym typeface="Wingdings" pitchFamily="2" charset="2"/>
            </a:endParaRPr>
          </a:p>
          <a:p>
            <a:endParaRPr lang="en-US" dirty="0" smtClean="0">
              <a:sym typeface="Wingdings" pitchFamily="2" charset="2"/>
            </a:endParaRPr>
          </a:p>
          <a:p>
            <a:endParaRPr lang="en-US" dirty="0">
              <a:sym typeface="Wingdings" pitchFamily="2" charset="2"/>
            </a:endParaRPr>
          </a:p>
          <a:p>
            <a:endParaRPr lang="en-US" dirty="0" smtClean="0">
              <a:sym typeface="Wingdings" pitchFamily="2" charset="2"/>
            </a:endParaRPr>
          </a:p>
          <a:p>
            <a:endParaRPr lang="en-US" dirty="0">
              <a:sym typeface="Wingdings" pitchFamily="2" charset="2"/>
            </a:endParaRPr>
          </a:p>
          <a:p>
            <a:endParaRPr lang="en-US" dirty="0" smtClean="0">
              <a:sym typeface="Wingdings" pitchFamily="2" charset="2"/>
            </a:endParaRPr>
          </a:p>
          <a:p>
            <a:endParaRPr lang="en-US" dirty="0">
              <a:sym typeface="Wingdings" pitchFamily="2" charset="2"/>
            </a:endParaRPr>
          </a:p>
          <a:p>
            <a:r>
              <a:rPr lang="en-US" dirty="0" smtClean="0">
                <a:solidFill>
                  <a:schemeClr val="accent1"/>
                </a:solidFill>
                <a:sym typeface="Wingdings" pitchFamily="2" charset="2"/>
              </a:rPr>
              <a:t>No longer need to enter runtime system</a:t>
            </a:r>
            <a:endParaRPr lang="en-US" dirty="0">
              <a:solidFill>
                <a:schemeClr val="accent1"/>
              </a:solidFill>
              <a:sym typeface="Wingdings" pitchFamily="2" charset="2"/>
            </a:endParaRPr>
          </a:p>
        </p:txBody>
      </p:sp>
      <p:sp>
        <p:nvSpPr>
          <p:cNvPr id="19460" name="Text Box 3"/>
          <p:cNvSpPr txBox="1">
            <a:spLocks noChangeArrowheads="1"/>
          </p:cNvSpPr>
          <p:nvPr/>
        </p:nvSpPr>
        <p:spPr bwMode="auto">
          <a:xfrm>
            <a:off x="1129149" y="1436713"/>
            <a:ext cx="1709112" cy="400105"/>
          </a:xfrm>
          <a:prstGeom prst="rect">
            <a:avLst/>
          </a:prstGeom>
          <a:noFill/>
          <a:ln w="38100">
            <a:noFill/>
            <a:miter lim="800000"/>
            <a:headEnd/>
            <a:tailEnd/>
          </a:ln>
        </p:spPr>
        <p:txBody>
          <a:bodyPr wrap="none" lIns="91435" tIns="45718" rIns="91435" bIns="45718">
            <a:spAutoFit/>
          </a:bodyPr>
          <a:lstStyle/>
          <a:p>
            <a:r>
              <a:rPr lang="en-US" sz="2000" dirty="0">
                <a:latin typeface="+mj-lt"/>
              </a:rPr>
              <a:t>Original Code:</a:t>
            </a:r>
          </a:p>
        </p:txBody>
      </p:sp>
      <p:sp>
        <p:nvSpPr>
          <p:cNvPr id="19461" name="Text Box 4"/>
          <p:cNvSpPr txBox="1">
            <a:spLocks noChangeArrowheads="1"/>
          </p:cNvSpPr>
          <p:nvPr/>
        </p:nvSpPr>
        <p:spPr bwMode="auto">
          <a:xfrm>
            <a:off x="4726955" y="1436713"/>
            <a:ext cx="1510981" cy="400105"/>
          </a:xfrm>
          <a:prstGeom prst="rect">
            <a:avLst/>
          </a:prstGeom>
          <a:noFill/>
          <a:ln w="38100">
            <a:noFill/>
            <a:miter lim="800000"/>
            <a:headEnd/>
            <a:tailEnd/>
          </a:ln>
        </p:spPr>
        <p:txBody>
          <a:bodyPr wrap="none" lIns="91435" tIns="45718" rIns="91435" bIns="45718">
            <a:spAutoFit/>
          </a:bodyPr>
          <a:lstStyle/>
          <a:p>
            <a:r>
              <a:rPr lang="en-US" sz="2000" dirty="0">
                <a:latin typeface="+mj-lt"/>
              </a:rPr>
              <a:t>Code Cache:</a:t>
            </a:r>
          </a:p>
        </p:txBody>
      </p:sp>
      <p:sp>
        <p:nvSpPr>
          <p:cNvPr id="19462" name="Text Box 5"/>
          <p:cNvSpPr txBox="1">
            <a:spLocks noChangeArrowheads="1"/>
          </p:cNvSpPr>
          <p:nvPr/>
        </p:nvSpPr>
        <p:spPr bwMode="auto">
          <a:xfrm>
            <a:off x="1828800" y="2274912"/>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bb1</a:t>
            </a:r>
          </a:p>
        </p:txBody>
      </p:sp>
      <p:cxnSp>
        <p:nvCxnSpPr>
          <p:cNvPr id="19463" name="AutoShape 6"/>
          <p:cNvCxnSpPr>
            <a:cxnSpLocks noChangeShapeType="1"/>
            <a:stCxn id="19462" idx="2"/>
            <a:endCxn id="19467" idx="0"/>
          </p:cNvCxnSpPr>
          <p:nvPr/>
        </p:nvCxnSpPr>
        <p:spPr bwMode="auto">
          <a:xfrm rot="16200000" flipH="1">
            <a:off x="2295525" y="2655912"/>
            <a:ext cx="590550" cy="609600"/>
          </a:xfrm>
          <a:prstGeom prst="curvedConnector3">
            <a:avLst>
              <a:gd name="adj1" fmla="val 50000"/>
            </a:avLst>
          </a:prstGeom>
          <a:noFill/>
          <a:ln w="38100">
            <a:solidFill>
              <a:schemeClr val="tx1"/>
            </a:solidFill>
            <a:round/>
            <a:headEnd/>
            <a:tailEnd type="triangle" w="med" len="med"/>
          </a:ln>
        </p:spPr>
      </p:cxnSp>
      <p:cxnSp>
        <p:nvCxnSpPr>
          <p:cNvPr id="19464" name="AutoShape 7"/>
          <p:cNvCxnSpPr>
            <a:cxnSpLocks noChangeShapeType="1"/>
            <a:stCxn id="19470" idx="1"/>
          </p:cNvCxnSpPr>
          <p:nvPr/>
        </p:nvCxnSpPr>
        <p:spPr bwMode="auto">
          <a:xfrm rot="10800000" flipH="1">
            <a:off x="1819275" y="2465412"/>
            <a:ext cx="1588" cy="2057400"/>
          </a:xfrm>
          <a:prstGeom prst="curvedConnector3">
            <a:avLst>
              <a:gd name="adj1" fmla="val -55100014"/>
            </a:avLst>
          </a:prstGeom>
          <a:noFill/>
          <a:ln w="38100">
            <a:solidFill>
              <a:schemeClr val="tx1"/>
            </a:solidFill>
            <a:round/>
            <a:headEnd/>
            <a:tailEnd type="triangle" w="med" len="med"/>
          </a:ln>
        </p:spPr>
      </p:cxnSp>
      <p:sp>
        <p:nvSpPr>
          <p:cNvPr id="19465" name="Rectangle 8"/>
          <p:cNvSpPr>
            <a:spLocks noChangeArrowheads="1"/>
          </p:cNvSpPr>
          <p:nvPr/>
        </p:nvSpPr>
        <p:spPr bwMode="auto">
          <a:xfrm>
            <a:off x="4876801" y="1854226"/>
            <a:ext cx="3276600" cy="3392487"/>
          </a:xfrm>
          <a:prstGeom prst="rect">
            <a:avLst/>
          </a:prstGeom>
          <a:noFill/>
          <a:ln w="19050">
            <a:solidFill>
              <a:schemeClr val="tx1"/>
            </a:solidFill>
            <a:prstDash val="sysDot"/>
            <a:miter lim="800000"/>
            <a:headEnd/>
            <a:tailEnd/>
          </a:ln>
        </p:spPr>
        <p:txBody>
          <a:bodyPr wrap="none" lIns="91435" tIns="45718" rIns="91435" bIns="45718" anchor="ctr"/>
          <a:lstStyle/>
          <a:p>
            <a:endParaRPr lang="en-CA"/>
          </a:p>
        </p:txBody>
      </p:sp>
      <p:sp>
        <p:nvSpPr>
          <p:cNvPr id="19466" name="Text Box 9"/>
          <p:cNvSpPr txBox="1">
            <a:spLocks noChangeArrowheads="1"/>
          </p:cNvSpPr>
          <p:nvPr/>
        </p:nvSpPr>
        <p:spPr bwMode="auto">
          <a:xfrm>
            <a:off x="4876801" y="5399112"/>
            <a:ext cx="3276600" cy="838200"/>
          </a:xfrm>
          <a:prstGeom prst="rect">
            <a:avLst/>
          </a:prstGeom>
          <a:noFill/>
          <a:ln w="19050" cap="rnd">
            <a:solidFill>
              <a:schemeClr val="tx1"/>
            </a:solidFill>
            <a:prstDash val="sysDot"/>
            <a:miter lim="800000"/>
            <a:headEnd/>
            <a:tailEnd/>
          </a:ln>
        </p:spPr>
        <p:txBody>
          <a:bodyPr lIns="91435" tIns="45718" rIns="91435" bIns="45718" anchor="ctr"/>
          <a:lstStyle/>
          <a:p>
            <a:pPr algn="ctr">
              <a:spcBef>
                <a:spcPct val="50000"/>
              </a:spcBef>
            </a:pPr>
            <a:r>
              <a:rPr lang="en-US" sz="2800" dirty="0">
                <a:latin typeface="+mj-lt"/>
              </a:rPr>
              <a:t>Runtime System</a:t>
            </a:r>
          </a:p>
        </p:txBody>
      </p:sp>
      <p:sp>
        <p:nvSpPr>
          <p:cNvPr id="19467" name="Text Box 10"/>
          <p:cNvSpPr txBox="1">
            <a:spLocks noChangeArrowheads="1"/>
          </p:cNvSpPr>
          <p:nvPr/>
        </p:nvSpPr>
        <p:spPr bwMode="auto">
          <a:xfrm>
            <a:off x="2438400" y="3265513"/>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bb3</a:t>
            </a:r>
          </a:p>
        </p:txBody>
      </p:sp>
      <p:sp>
        <p:nvSpPr>
          <p:cNvPr id="19468" name="Text Box 11"/>
          <p:cNvSpPr txBox="1">
            <a:spLocks noChangeArrowheads="1"/>
          </p:cNvSpPr>
          <p:nvPr/>
        </p:nvSpPr>
        <p:spPr bwMode="auto">
          <a:xfrm>
            <a:off x="1295400" y="3265513"/>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bb2</a:t>
            </a:r>
          </a:p>
        </p:txBody>
      </p:sp>
      <p:cxnSp>
        <p:nvCxnSpPr>
          <p:cNvPr id="19469" name="AutoShape 12"/>
          <p:cNvCxnSpPr>
            <a:cxnSpLocks noChangeShapeType="1"/>
            <a:stCxn id="19462" idx="2"/>
            <a:endCxn id="19468" idx="0"/>
          </p:cNvCxnSpPr>
          <p:nvPr/>
        </p:nvCxnSpPr>
        <p:spPr bwMode="auto">
          <a:xfrm rot="5400000">
            <a:off x="1724025" y="2694012"/>
            <a:ext cx="590550" cy="533400"/>
          </a:xfrm>
          <a:prstGeom prst="curvedConnector3">
            <a:avLst>
              <a:gd name="adj1" fmla="val 50000"/>
            </a:avLst>
          </a:prstGeom>
          <a:noFill/>
          <a:ln w="38100">
            <a:solidFill>
              <a:schemeClr val="tx1"/>
            </a:solidFill>
            <a:round/>
            <a:headEnd/>
            <a:tailEnd type="triangle" w="med" len="med"/>
          </a:ln>
        </p:spPr>
      </p:cxnSp>
      <p:sp>
        <p:nvSpPr>
          <p:cNvPr id="19470" name="Text Box 13"/>
          <p:cNvSpPr txBox="1">
            <a:spLocks noChangeArrowheads="1"/>
          </p:cNvSpPr>
          <p:nvPr/>
        </p:nvSpPr>
        <p:spPr bwMode="auto">
          <a:xfrm>
            <a:off x="1828800" y="4332312"/>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bb4</a:t>
            </a:r>
          </a:p>
        </p:txBody>
      </p:sp>
      <p:cxnSp>
        <p:nvCxnSpPr>
          <p:cNvPr id="19471" name="AutoShape 15"/>
          <p:cNvCxnSpPr>
            <a:cxnSpLocks noChangeShapeType="1"/>
            <a:stCxn id="19467" idx="2"/>
            <a:endCxn id="19470" idx="0"/>
          </p:cNvCxnSpPr>
          <p:nvPr/>
        </p:nvCxnSpPr>
        <p:spPr bwMode="auto">
          <a:xfrm rot="5400000">
            <a:off x="2257425" y="3684612"/>
            <a:ext cx="666750" cy="609600"/>
          </a:xfrm>
          <a:prstGeom prst="curvedConnector3">
            <a:avLst>
              <a:gd name="adj1" fmla="val 50000"/>
            </a:avLst>
          </a:prstGeom>
          <a:noFill/>
          <a:ln w="38100">
            <a:solidFill>
              <a:schemeClr val="tx1"/>
            </a:solidFill>
            <a:round/>
            <a:headEnd/>
            <a:tailEnd type="triangle" w="med" len="med"/>
          </a:ln>
        </p:spPr>
      </p:cxnSp>
      <p:sp>
        <p:nvSpPr>
          <p:cNvPr id="19472" name="Line 16"/>
          <p:cNvSpPr>
            <a:spLocks noChangeShapeType="1"/>
          </p:cNvSpPr>
          <p:nvPr/>
        </p:nvSpPr>
        <p:spPr bwMode="auto">
          <a:xfrm>
            <a:off x="2286000" y="4713312"/>
            <a:ext cx="0" cy="228600"/>
          </a:xfrm>
          <a:prstGeom prst="line">
            <a:avLst/>
          </a:prstGeom>
          <a:noFill/>
          <a:ln w="38100">
            <a:solidFill>
              <a:schemeClr val="tx1"/>
            </a:solidFill>
            <a:round/>
            <a:headEnd/>
            <a:tailEnd type="triangle" w="med" len="med"/>
          </a:ln>
        </p:spPr>
        <p:txBody>
          <a:bodyPr wrap="none" lIns="91435" tIns="45718" rIns="91435" bIns="45718" anchor="ctr"/>
          <a:lstStyle/>
          <a:p>
            <a:endParaRPr lang="en-CA" sz="3100"/>
          </a:p>
        </p:txBody>
      </p:sp>
      <p:sp>
        <p:nvSpPr>
          <p:cNvPr id="19473" name="Text Box 19"/>
          <p:cNvSpPr txBox="1">
            <a:spLocks noChangeArrowheads="1"/>
          </p:cNvSpPr>
          <p:nvPr/>
        </p:nvSpPr>
        <p:spPr bwMode="auto">
          <a:xfrm>
            <a:off x="6172200" y="2274912"/>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bb1</a:t>
            </a:r>
          </a:p>
        </p:txBody>
      </p:sp>
      <p:cxnSp>
        <p:nvCxnSpPr>
          <p:cNvPr id="880660" name="AutoShape 20"/>
          <p:cNvCxnSpPr>
            <a:cxnSpLocks noChangeShapeType="1"/>
          </p:cNvCxnSpPr>
          <p:nvPr/>
        </p:nvCxnSpPr>
        <p:spPr bwMode="auto">
          <a:xfrm rot="10800000" flipH="1">
            <a:off x="6162675" y="2389212"/>
            <a:ext cx="1588" cy="2057400"/>
          </a:xfrm>
          <a:prstGeom prst="curvedConnector3">
            <a:avLst>
              <a:gd name="adj1" fmla="val -55100014"/>
            </a:avLst>
          </a:prstGeom>
          <a:noFill/>
          <a:ln w="38100">
            <a:solidFill>
              <a:schemeClr val="tx1"/>
            </a:solidFill>
            <a:round/>
            <a:headEnd/>
            <a:tailEnd type="triangle" w="med" len="med"/>
          </a:ln>
        </p:spPr>
      </p:cxnSp>
      <p:sp>
        <p:nvSpPr>
          <p:cNvPr id="19475" name="Text Box 21"/>
          <p:cNvSpPr txBox="1">
            <a:spLocks noChangeArrowheads="1"/>
          </p:cNvSpPr>
          <p:nvPr/>
        </p:nvSpPr>
        <p:spPr bwMode="auto">
          <a:xfrm>
            <a:off x="6172200" y="3265513"/>
            <a:ext cx="914400" cy="381000"/>
          </a:xfrm>
          <a:prstGeom prst="rect">
            <a:avLst/>
          </a:prstGeom>
          <a:noFill/>
          <a:ln w="19050">
            <a:solidFill>
              <a:schemeClr val="tx1"/>
            </a:solidFill>
            <a:miter lim="800000"/>
            <a:headEnd/>
            <a:tailEnd/>
          </a:ln>
        </p:spPr>
        <p:txBody>
          <a:bodyPr lIns="91435" tIns="45718" rIns="91435" bIns="45718" anchor="ctr"/>
          <a:lstStyle/>
          <a:p>
            <a:pPr algn="ctr">
              <a:spcBef>
                <a:spcPct val="50000"/>
              </a:spcBef>
            </a:pPr>
            <a:r>
              <a:rPr lang="en-US" sz="1700" dirty="0">
                <a:latin typeface="Tahoma" pitchFamily="34" charset="0"/>
              </a:rPr>
              <a:t>bb2</a:t>
            </a:r>
          </a:p>
        </p:txBody>
      </p:sp>
      <p:cxnSp>
        <p:nvCxnSpPr>
          <p:cNvPr id="19476" name="AutoShape 22"/>
          <p:cNvCxnSpPr>
            <a:cxnSpLocks noChangeShapeType="1"/>
            <a:stCxn id="19473" idx="2"/>
            <a:endCxn id="19475" idx="0"/>
          </p:cNvCxnSpPr>
          <p:nvPr/>
        </p:nvCxnSpPr>
        <p:spPr bwMode="auto">
          <a:xfrm rot="5400000">
            <a:off x="6334126" y="2960712"/>
            <a:ext cx="590550" cy="0"/>
          </a:xfrm>
          <a:prstGeom prst="straightConnector1">
            <a:avLst/>
          </a:prstGeom>
          <a:noFill/>
          <a:ln w="38100">
            <a:solidFill>
              <a:schemeClr val="tx1"/>
            </a:solidFill>
            <a:round/>
            <a:headEnd/>
            <a:tailEnd type="triangle" w="med" len="med"/>
          </a:ln>
        </p:spPr>
      </p:cxnSp>
      <p:cxnSp>
        <p:nvCxnSpPr>
          <p:cNvPr id="880664" name="AutoShape 24"/>
          <p:cNvCxnSpPr>
            <a:cxnSpLocks noChangeShapeType="1"/>
            <a:stCxn id="19475" idx="2"/>
          </p:cNvCxnSpPr>
          <p:nvPr/>
        </p:nvCxnSpPr>
        <p:spPr bwMode="auto">
          <a:xfrm rot="5400000">
            <a:off x="6334126" y="3951312"/>
            <a:ext cx="590550" cy="0"/>
          </a:xfrm>
          <a:prstGeom prst="straightConnector1">
            <a:avLst/>
          </a:prstGeom>
          <a:noFill/>
          <a:ln w="38100">
            <a:solidFill>
              <a:schemeClr val="tx1"/>
            </a:solidFill>
            <a:round/>
            <a:headEnd/>
            <a:tailEnd type="triangle" w="med" len="med"/>
          </a:ln>
        </p:spPr>
      </p:cxnSp>
      <p:cxnSp>
        <p:nvCxnSpPr>
          <p:cNvPr id="880665" name="AutoShape 25"/>
          <p:cNvCxnSpPr>
            <a:cxnSpLocks noChangeShapeType="1"/>
            <a:endCxn id="19466" idx="3"/>
          </p:cNvCxnSpPr>
          <p:nvPr/>
        </p:nvCxnSpPr>
        <p:spPr bwMode="auto">
          <a:xfrm rot="16200000" flipH="1">
            <a:off x="6810375" y="4465663"/>
            <a:ext cx="1171575" cy="1533525"/>
          </a:xfrm>
          <a:prstGeom prst="curvedConnector4">
            <a:avLst>
              <a:gd name="adj1" fmla="val 31708"/>
              <a:gd name="adj2" fmla="val 114287"/>
            </a:avLst>
          </a:prstGeom>
          <a:noFill/>
          <a:ln w="38100">
            <a:solidFill>
              <a:schemeClr val="tx1"/>
            </a:solidFill>
            <a:round/>
            <a:headEnd/>
            <a:tailEnd type="triangle" w="med" len="med"/>
          </a:ln>
        </p:spPr>
      </p:cxnSp>
      <p:cxnSp>
        <p:nvCxnSpPr>
          <p:cNvPr id="19479" name="AutoShape 26"/>
          <p:cNvCxnSpPr>
            <a:cxnSpLocks noChangeShapeType="1"/>
            <a:stCxn id="19473" idx="3"/>
            <a:endCxn id="19466" idx="3"/>
          </p:cNvCxnSpPr>
          <p:nvPr/>
        </p:nvCxnSpPr>
        <p:spPr bwMode="auto">
          <a:xfrm>
            <a:off x="7096126" y="2465413"/>
            <a:ext cx="1066800" cy="3352800"/>
          </a:xfrm>
          <a:prstGeom prst="curvedConnector3">
            <a:avLst>
              <a:gd name="adj1" fmla="val 163394"/>
            </a:avLst>
          </a:prstGeom>
          <a:noFill/>
          <a:ln w="38100">
            <a:solidFill>
              <a:schemeClr val="tx1"/>
            </a:solidFill>
            <a:round/>
            <a:headEnd/>
            <a:tailEnd type="triangle" w="med" len="med"/>
          </a:ln>
        </p:spPr>
      </p:cxnSp>
      <p:cxnSp>
        <p:nvCxnSpPr>
          <p:cNvPr id="19480" name="AutoShape 27"/>
          <p:cNvCxnSpPr>
            <a:cxnSpLocks noChangeShapeType="1"/>
            <a:endCxn id="19473" idx="0"/>
          </p:cNvCxnSpPr>
          <p:nvPr/>
        </p:nvCxnSpPr>
        <p:spPr bwMode="auto">
          <a:xfrm rot="5400000" flipV="1">
            <a:off x="4224338" y="-139675"/>
            <a:ext cx="466725" cy="4343400"/>
          </a:xfrm>
          <a:prstGeom prst="curvedConnector3">
            <a:avLst>
              <a:gd name="adj1" fmla="val 53060"/>
            </a:avLst>
          </a:prstGeom>
          <a:noFill/>
          <a:ln w="38100">
            <a:solidFill>
              <a:schemeClr val="tx1"/>
            </a:solidFill>
            <a:round/>
            <a:headEnd/>
            <a:tailEnd type="triangle" w="med" len="med"/>
          </a:ln>
        </p:spPr>
      </p:cxnSp>
      <p:sp>
        <p:nvSpPr>
          <p:cNvPr id="880670" name="Text Box 30"/>
          <p:cNvSpPr txBox="1">
            <a:spLocks noChangeArrowheads="1"/>
          </p:cNvSpPr>
          <p:nvPr/>
        </p:nvSpPr>
        <p:spPr bwMode="auto">
          <a:xfrm>
            <a:off x="1828800" y="4332312"/>
            <a:ext cx="914400" cy="381000"/>
          </a:xfrm>
          <a:prstGeom prst="rect">
            <a:avLst/>
          </a:prstGeom>
          <a:noFill/>
          <a:ln w="19050">
            <a:solidFill>
              <a:srgbClr val="0033CC"/>
            </a:solidFill>
            <a:miter lim="800000"/>
            <a:headEnd/>
            <a:tailEnd/>
          </a:ln>
        </p:spPr>
        <p:txBody>
          <a:bodyPr lIns="91435" tIns="45718" rIns="91435" bIns="45718" anchor="ctr"/>
          <a:lstStyle/>
          <a:p>
            <a:pPr algn="ctr">
              <a:spcBef>
                <a:spcPct val="50000"/>
              </a:spcBef>
            </a:pPr>
            <a:r>
              <a:rPr lang="en-US" sz="1700" dirty="0">
                <a:solidFill>
                  <a:srgbClr val="0033CC"/>
                </a:solidFill>
                <a:latin typeface="Tahoma" pitchFamily="34" charset="0"/>
              </a:rPr>
              <a:t>bb4</a:t>
            </a:r>
          </a:p>
        </p:txBody>
      </p:sp>
      <p:cxnSp>
        <p:nvCxnSpPr>
          <p:cNvPr id="880671" name="AutoShape 31"/>
          <p:cNvCxnSpPr>
            <a:cxnSpLocks noChangeShapeType="1"/>
            <a:stCxn id="19466" idx="1"/>
            <a:endCxn id="880673" idx="0"/>
          </p:cNvCxnSpPr>
          <p:nvPr/>
        </p:nvCxnSpPr>
        <p:spPr bwMode="auto">
          <a:xfrm rot="10800000" flipH="1">
            <a:off x="4867276" y="4243412"/>
            <a:ext cx="1762125" cy="1574800"/>
          </a:xfrm>
          <a:prstGeom prst="curvedConnector4">
            <a:avLst>
              <a:gd name="adj1" fmla="val 537"/>
              <a:gd name="adj2" fmla="val 133060"/>
            </a:avLst>
          </a:prstGeom>
          <a:noFill/>
          <a:ln w="38100">
            <a:solidFill>
              <a:schemeClr val="accent2"/>
            </a:solidFill>
            <a:round/>
            <a:headEnd/>
            <a:tailEnd type="triangle" w="med" len="med"/>
          </a:ln>
        </p:spPr>
      </p:cxnSp>
      <p:cxnSp>
        <p:nvCxnSpPr>
          <p:cNvPr id="880672" name="AutoShape 32"/>
          <p:cNvCxnSpPr>
            <a:cxnSpLocks noChangeShapeType="1"/>
          </p:cNvCxnSpPr>
          <p:nvPr/>
        </p:nvCxnSpPr>
        <p:spPr bwMode="auto">
          <a:xfrm rot="10800000" flipH="1">
            <a:off x="6162675" y="2387625"/>
            <a:ext cx="1588" cy="2057400"/>
          </a:xfrm>
          <a:prstGeom prst="curvedConnector3">
            <a:avLst>
              <a:gd name="adj1" fmla="val -55100014"/>
            </a:avLst>
          </a:prstGeom>
          <a:noFill/>
          <a:ln w="38100">
            <a:solidFill>
              <a:schemeClr val="accent2"/>
            </a:solidFill>
            <a:round/>
            <a:headEnd/>
            <a:tailEnd type="triangle" w="med" len="med"/>
          </a:ln>
        </p:spPr>
      </p:cxnSp>
      <p:sp>
        <p:nvSpPr>
          <p:cNvPr id="880673" name="Text Box 33"/>
          <p:cNvSpPr txBox="1">
            <a:spLocks noChangeArrowheads="1"/>
          </p:cNvSpPr>
          <p:nvPr/>
        </p:nvSpPr>
        <p:spPr bwMode="auto">
          <a:xfrm>
            <a:off x="6172200" y="4252937"/>
            <a:ext cx="914400" cy="381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91435" tIns="45718" rIns="91435" bIns="45718" anchor="ctr"/>
          <a:lstStyle/>
          <a:p>
            <a:pPr algn="ctr">
              <a:spcBef>
                <a:spcPct val="50000"/>
              </a:spcBef>
            </a:pPr>
            <a:r>
              <a:rPr lang="en-US" sz="1700" dirty="0">
                <a:solidFill>
                  <a:schemeClr val="accent2"/>
                </a:solidFill>
                <a:latin typeface="Tahoma" pitchFamily="34" charset="0"/>
              </a:rPr>
              <a:t>bb4</a:t>
            </a:r>
          </a:p>
        </p:txBody>
      </p:sp>
      <p:sp>
        <p:nvSpPr>
          <p:cNvPr id="880674" name="Text Box 34"/>
          <p:cNvSpPr txBox="1">
            <a:spLocks noChangeArrowheads="1"/>
          </p:cNvSpPr>
          <p:nvPr/>
        </p:nvSpPr>
        <p:spPr bwMode="auto">
          <a:xfrm>
            <a:off x="6165335" y="2274913"/>
            <a:ext cx="914400" cy="381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91435" tIns="45718" rIns="91435" bIns="45718" anchor="ctr"/>
          <a:lstStyle/>
          <a:p>
            <a:pPr algn="ctr">
              <a:spcBef>
                <a:spcPct val="50000"/>
              </a:spcBef>
            </a:pPr>
            <a:r>
              <a:rPr lang="en-US" sz="1700" dirty="0">
                <a:solidFill>
                  <a:schemeClr val="accent2"/>
                </a:solidFill>
                <a:latin typeface="Tahoma" pitchFamily="34" charset="0"/>
              </a:rPr>
              <a:t>bb1</a:t>
            </a:r>
          </a:p>
        </p:txBody>
      </p:sp>
      <p:cxnSp>
        <p:nvCxnSpPr>
          <p:cNvPr id="880675" name="AutoShape 35"/>
          <p:cNvCxnSpPr>
            <a:cxnSpLocks noChangeShapeType="1"/>
          </p:cNvCxnSpPr>
          <p:nvPr/>
        </p:nvCxnSpPr>
        <p:spPr bwMode="auto">
          <a:xfrm rot="5400000">
            <a:off x="6334126" y="2959125"/>
            <a:ext cx="590550" cy="0"/>
          </a:xfrm>
          <a:prstGeom prst="straightConnector1">
            <a:avLst/>
          </a:prstGeom>
          <a:noFill/>
          <a:ln w="38100">
            <a:solidFill>
              <a:schemeClr val="accent2"/>
            </a:solidFill>
            <a:round/>
            <a:headEnd/>
            <a:tailEnd type="triangle" w="med" len="med"/>
          </a:ln>
        </p:spPr>
      </p:cxnSp>
      <p:sp>
        <p:nvSpPr>
          <p:cNvPr id="880676" name="Text Box 36"/>
          <p:cNvSpPr txBox="1">
            <a:spLocks noChangeArrowheads="1"/>
          </p:cNvSpPr>
          <p:nvPr/>
        </p:nvSpPr>
        <p:spPr bwMode="auto">
          <a:xfrm>
            <a:off x="6172200" y="3264769"/>
            <a:ext cx="914400" cy="381000"/>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lIns="91435" tIns="45718" rIns="91435" bIns="45718" anchor="ctr"/>
          <a:lstStyle/>
          <a:p>
            <a:pPr algn="ctr">
              <a:spcBef>
                <a:spcPct val="50000"/>
              </a:spcBef>
            </a:pPr>
            <a:r>
              <a:rPr lang="en-US" sz="1700" dirty="0">
                <a:solidFill>
                  <a:schemeClr val="accent2"/>
                </a:solidFill>
                <a:latin typeface="Tahoma" pitchFamily="34" charset="0"/>
              </a:rPr>
              <a:t>bb2</a:t>
            </a:r>
          </a:p>
        </p:txBody>
      </p:sp>
      <p:cxnSp>
        <p:nvCxnSpPr>
          <p:cNvPr id="880677" name="AutoShape 37"/>
          <p:cNvCxnSpPr>
            <a:cxnSpLocks noChangeShapeType="1"/>
          </p:cNvCxnSpPr>
          <p:nvPr/>
        </p:nvCxnSpPr>
        <p:spPr bwMode="auto">
          <a:xfrm rot="5400000">
            <a:off x="6334126" y="3949725"/>
            <a:ext cx="590550" cy="0"/>
          </a:xfrm>
          <a:prstGeom prst="straightConnector1">
            <a:avLst/>
          </a:prstGeom>
          <a:noFill/>
          <a:ln w="38100">
            <a:solidFill>
              <a:schemeClr val="accent2"/>
            </a:solidFill>
            <a:round/>
            <a:headEnd/>
            <a:tailEnd type="triangle" w="med" len="med"/>
          </a:ln>
        </p:spPr>
      </p:cxnSp>
      <p:cxnSp>
        <p:nvCxnSpPr>
          <p:cNvPr id="19489" name="AutoShape 38"/>
          <p:cNvCxnSpPr>
            <a:cxnSpLocks noChangeShapeType="1"/>
          </p:cNvCxnSpPr>
          <p:nvPr/>
        </p:nvCxnSpPr>
        <p:spPr bwMode="auto">
          <a:xfrm rot="16200000" flipH="1">
            <a:off x="1685925" y="3722712"/>
            <a:ext cx="666750" cy="533400"/>
          </a:xfrm>
          <a:prstGeom prst="curvedConnector3">
            <a:avLst>
              <a:gd name="adj1" fmla="val 50000"/>
            </a:avLst>
          </a:prstGeom>
          <a:noFill/>
          <a:ln w="38100">
            <a:solidFill>
              <a:srgbClr val="0033CC"/>
            </a:solidFill>
            <a:round/>
            <a:headEnd/>
            <a:tailEnd type="triangle" w="med" len="med"/>
          </a:ln>
        </p:spPr>
      </p:cxnSp>
      <p:cxnSp>
        <p:nvCxnSpPr>
          <p:cNvPr id="880680" name="AutoShape 40"/>
          <p:cNvCxnSpPr>
            <a:cxnSpLocks noChangeShapeType="1"/>
          </p:cNvCxnSpPr>
          <p:nvPr/>
        </p:nvCxnSpPr>
        <p:spPr bwMode="auto">
          <a:xfrm rot="16200000" flipH="1">
            <a:off x="6315076" y="3968776"/>
            <a:ext cx="2162175" cy="1533525"/>
          </a:xfrm>
          <a:prstGeom prst="curvedConnector4">
            <a:avLst>
              <a:gd name="adj1" fmla="val 40088"/>
              <a:gd name="adj2" fmla="val 114287"/>
            </a:avLst>
          </a:prstGeom>
          <a:noFill/>
          <a:ln w="38100">
            <a:solidFill>
              <a:schemeClr val="tx1"/>
            </a:solidFill>
            <a:round/>
            <a:headEnd/>
            <a:tailEnd type="triangle" w="med" len="med"/>
          </a:ln>
        </p:spPr>
      </p:cxnSp>
    </p:spTree>
    <p:extLst>
      <p:ext uri="{BB962C8B-B14F-4D97-AF65-F5344CB8AC3E}">
        <p14:creationId xmlns:p14="http://schemas.microsoft.com/office/powerpoint/2010/main" val="39262575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4.44444E-6 L 0.475 -0.01111 " pathEditMode="relative" ptsTypes="AA">
                                      <p:cBhvr>
                                        <p:cTn id="6" dur="2000" fill="hold"/>
                                        <p:tgtEl>
                                          <p:spTgt spid="880670"/>
                                        </p:tgtEl>
                                        <p:attrNameLst>
                                          <p:attrName>ppt_x</p:attrName>
                                          <p:attrName>ppt_y</p:attrName>
                                        </p:attrNameLst>
                                      </p:cBhvr>
                                    </p:animMotion>
                                  </p:childTnLst>
                                </p:cTn>
                              </p:par>
                              <p:par>
                                <p:cTn id="7" presetID="1" presetClass="exit" presetSubtype="0" fill="hold" nodeType="withEffect">
                                  <p:stCondLst>
                                    <p:cond delay="0"/>
                                  </p:stCondLst>
                                  <p:childTnLst>
                                    <p:set>
                                      <p:cBhvr>
                                        <p:cTn id="8" dur="1" fill="hold">
                                          <p:stCondLst>
                                            <p:cond delay="0"/>
                                          </p:stCondLst>
                                        </p:cTn>
                                        <p:tgtEl>
                                          <p:spTgt spid="880680"/>
                                        </p:tgtEl>
                                        <p:attrNameLst>
                                          <p:attrName>style.visibility</p:attrName>
                                        </p:attrNameLst>
                                      </p:cBhvr>
                                      <p:to>
                                        <p:strVal val="hidden"/>
                                      </p:to>
                                    </p:set>
                                  </p:childTnLst>
                                </p:cTn>
                              </p:par>
                            </p:childTnLst>
                          </p:cTn>
                        </p:par>
                        <p:par>
                          <p:cTn id="9" fill="hold">
                            <p:stCondLst>
                              <p:cond delay="2000"/>
                            </p:stCondLst>
                            <p:childTnLst>
                              <p:par>
                                <p:cTn id="10" presetID="3" presetClass="emph" presetSubtype="2" fill="hold" grpId="1" nodeType="afterEffect">
                                  <p:stCondLst>
                                    <p:cond delay="0"/>
                                  </p:stCondLst>
                                  <p:childTnLst>
                                    <p:animClr clrSpc="rgb" dir="cw">
                                      <p:cBhvr override="childStyle">
                                        <p:cTn id="11" dur="500" fill="hold"/>
                                        <p:tgtEl>
                                          <p:spTgt spid="880670">
                                            <p:txEl>
                                              <p:charRg st="4294967295" end="4294967295"/>
                                            </p:txEl>
                                          </p:spTgt>
                                        </p:tgtEl>
                                        <p:attrNameLst>
                                          <p:attrName>style.color</p:attrName>
                                        </p:attrNameLst>
                                      </p:cBhvr>
                                      <p:to>
                                        <a:schemeClr val="tx1"/>
                                      </p:to>
                                    </p:animClr>
                                  </p:childTnLst>
                                </p:cTn>
                              </p:par>
                              <p:par>
                                <p:cTn id="12" presetID="7" presetClass="emph" presetSubtype="2" fill="hold" nodeType="withEffect">
                                  <p:stCondLst>
                                    <p:cond delay="0"/>
                                  </p:stCondLst>
                                  <p:childTnLst>
                                    <p:animClr clrSpc="rgb" dir="cw">
                                      <p:cBhvr>
                                        <p:cTn id="13" dur="500" fill="hold"/>
                                        <p:tgtEl>
                                          <p:spTgt spid="880670"/>
                                        </p:tgtEl>
                                        <p:attrNameLst>
                                          <p:attrName>stroke.color</p:attrName>
                                        </p:attrNameLst>
                                      </p:cBhvr>
                                      <p:to>
                                        <a:schemeClr val="tx1"/>
                                      </p:to>
                                    </p:animClr>
                                    <p:set>
                                      <p:cBhvr>
                                        <p:cTn id="14" dur="500" fill="hold"/>
                                        <p:tgtEl>
                                          <p:spTgt spid="880670"/>
                                        </p:tgtEl>
                                        <p:attrNameLst>
                                          <p:attrName>stroke.on</p:attrName>
                                        </p:attrNameLst>
                                      </p:cBhvr>
                                      <p:to>
                                        <p:strVal val="true"/>
                                      </p:to>
                                    </p:set>
                                  </p:childTnLst>
                                </p:cTn>
                              </p:par>
                              <p:par>
                                <p:cTn id="15" presetID="1" presetClass="entr" presetSubtype="0" fill="hold" nodeType="withEffect">
                                  <p:stCondLst>
                                    <p:cond delay="0"/>
                                  </p:stCondLst>
                                  <p:childTnLst>
                                    <p:set>
                                      <p:cBhvr>
                                        <p:cTn id="16" dur="1" fill="hold">
                                          <p:stCondLst>
                                            <p:cond delay="0"/>
                                          </p:stCondLst>
                                        </p:cTn>
                                        <p:tgtEl>
                                          <p:spTgt spid="88066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80660"/>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8066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880671"/>
                                        </p:tgtEl>
                                        <p:attrNameLst>
                                          <p:attrName>style.visibility</p:attrName>
                                        </p:attrNameLst>
                                      </p:cBhvr>
                                      <p:to>
                                        <p:strVal val="visible"/>
                                      </p:to>
                                    </p:set>
                                    <p:animEffect transition="in" filter="wipe(left)">
                                      <p:cBhvr>
                                        <p:cTn id="25" dur="1000"/>
                                        <p:tgtEl>
                                          <p:spTgt spid="880671"/>
                                        </p:tgtEl>
                                      </p:cBhvr>
                                    </p:animEffect>
                                  </p:childTnLst>
                                </p:cTn>
                              </p:par>
                            </p:childTnLst>
                          </p:cTn>
                        </p:par>
                        <p:par>
                          <p:cTn id="26" fill="hold">
                            <p:stCondLst>
                              <p:cond delay="1000"/>
                            </p:stCondLst>
                            <p:childTnLst>
                              <p:par>
                                <p:cTn id="27" presetID="22" presetClass="exit" presetSubtype="8" fill="hold" nodeType="afterEffect">
                                  <p:stCondLst>
                                    <p:cond delay="0"/>
                                  </p:stCondLst>
                                  <p:childTnLst>
                                    <p:animEffect transition="out" filter="wipe(left)">
                                      <p:cBhvr>
                                        <p:cTn id="28" dur="1000"/>
                                        <p:tgtEl>
                                          <p:spTgt spid="880671"/>
                                        </p:tgtEl>
                                      </p:cBhvr>
                                    </p:animEffect>
                                    <p:set>
                                      <p:cBhvr>
                                        <p:cTn id="29" dur="1" fill="hold">
                                          <p:stCondLst>
                                            <p:cond delay="999"/>
                                          </p:stCondLst>
                                        </p:cTn>
                                        <p:tgtEl>
                                          <p:spTgt spid="880671"/>
                                        </p:tgtEl>
                                        <p:attrNameLst>
                                          <p:attrName>style.visibility</p:attrName>
                                        </p:attrNameLst>
                                      </p:cBhvr>
                                      <p:to>
                                        <p:strVal val="hidden"/>
                                      </p:to>
                                    </p:set>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880673"/>
                                        </p:tgtEl>
                                        <p:attrNameLst>
                                          <p:attrName>style.visibility</p:attrName>
                                        </p:attrNameLst>
                                      </p:cBhvr>
                                      <p:to>
                                        <p:strVal val="visible"/>
                                      </p:to>
                                    </p:set>
                                    <p:animEffect transition="in" filter="wipe(up)">
                                      <p:cBhvr>
                                        <p:cTn id="33" dur="2000"/>
                                        <p:tgtEl>
                                          <p:spTgt spid="880673"/>
                                        </p:tgtEl>
                                      </p:cBhvr>
                                    </p:animEffect>
                                  </p:childTnLst>
                                </p:cTn>
                              </p:par>
                            </p:childTnLst>
                          </p:cTn>
                        </p:par>
                        <p:par>
                          <p:cTn id="34" fill="hold">
                            <p:stCondLst>
                              <p:cond delay="4000"/>
                            </p:stCondLst>
                            <p:childTnLst>
                              <p:par>
                                <p:cTn id="35" presetID="22" presetClass="entr" presetSubtype="4" fill="hold" nodeType="afterEffect">
                                  <p:stCondLst>
                                    <p:cond delay="0"/>
                                  </p:stCondLst>
                                  <p:childTnLst>
                                    <p:set>
                                      <p:cBhvr>
                                        <p:cTn id="36" dur="1" fill="hold">
                                          <p:stCondLst>
                                            <p:cond delay="0"/>
                                          </p:stCondLst>
                                        </p:cTn>
                                        <p:tgtEl>
                                          <p:spTgt spid="880672"/>
                                        </p:tgtEl>
                                        <p:attrNameLst>
                                          <p:attrName>style.visibility</p:attrName>
                                        </p:attrNameLst>
                                      </p:cBhvr>
                                      <p:to>
                                        <p:strVal val="visible"/>
                                      </p:to>
                                    </p:set>
                                    <p:animEffect transition="in" filter="wipe(down)">
                                      <p:cBhvr>
                                        <p:cTn id="37" dur="1000"/>
                                        <p:tgtEl>
                                          <p:spTgt spid="880672"/>
                                        </p:tgtEl>
                                      </p:cBhvr>
                                    </p:animEffect>
                                  </p:childTnLst>
                                </p:cTn>
                              </p:par>
                              <p:par>
                                <p:cTn id="38" presetID="22" presetClass="exit" presetSubtype="1" fill="hold" grpId="4" nodeType="withEffect">
                                  <p:stCondLst>
                                    <p:cond delay="0"/>
                                  </p:stCondLst>
                                  <p:childTnLst>
                                    <p:animEffect transition="out" filter="wipe(up)">
                                      <p:cBhvr>
                                        <p:cTn id="39" dur="500"/>
                                        <p:tgtEl>
                                          <p:spTgt spid="880673"/>
                                        </p:tgtEl>
                                      </p:cBhvr>
                                    </p:animEffect>
                                    <p:set>
                                      <p:cBhvr>
                                        <p:cTn id="40" dur="1" fill="hold">
                                          <p:stCondLst>
                                            <p:cond delay="499"/>
                                          </p:stCondLst>
                                        </p:cTn>
                                        <p:tgtEl>
                                          <p:spTgt spid="880673"/>
                                        </p:tgtEl>
                                        <p:attrNameLst>
                                          <p:attrName>style.visibility</p:attrName>
                                        </p:attrNameLst>
                                      </p:cBhvr>
                                      <p:to>
                                        <p:strVal val="hidden"/>
                                      </p:to>
                                    </p:set>
                                  </p:childTnLst>
                                </p:cTn>
                              </p:par>
                            </p:childTnLst>
                          </p:cTn>
                        </p:par>
                        <p:par>
                          <p:cTn id="41" fill="hold">
                            <p:stCondLst>
                              <p:cond delay="5000"/>
                            </p:stCondLst>
                            <p:childTnLst>
                              <p:par>
                                <p:cTn id="42" presetID="22" presetClass="entr" presetSubtype="1" fill="hold" grpId="0" nodeType="afterEffect">
                                  <p:stCondLst>
                                    <p:cond delay="0"/>
                                  </p:stCondLst>
                                  <p:childTnLst>
                                    <p:set>
                                      <p:cBhvr>
                                        <p:cTn id="43" dur="1" fill="hold">
                                          <p:stCondLst>
                                            <p:cond delay="0"/>
                                          </p:stCondLst>
                                        </p:cTn>
                                        <p:tgtEl>
                                          <p:spTgt spid="880674"/>
                                        </p:tgtEl>
                                        <p:attrNameLst>
                                          <p:attrName>style.visibility</p:attrName>
                                        </p:attrNameLst>
                                      </p:cBhvr>
                                      <p:to>
                                        <p:strVal val="visible"/>
                                      </p:to>
                                    </p:set>
                                    <p:animEffect transition="in" filter="wipe(up)">
                                      <p:cBhvr>
                                        <p:cTn id="44" dur="1000"/>
                                        <p:tgtEl>
                                          <p:spTgt spid="880674"/>
                                        </p:tgtEl>
                                      </p:cBhvr>
                                    </p:animEffect>
                                  </p:childTnLst>
                                </p:cTn>
                              </p:par>
                              <p:par>
                                <p:cTn id="45" presetID="22" presetClass="exit" presetSubtype="4" fill="hold" nodeType="withEffect">
                                  <p:stCondLst>
                                    <p:cond delay="0"/>
                                  </p:stCondLst>
                                  <p:childTnLst>
                                    <p:animEffect transition="out" filter="wipe(down)">
                                      <p:cBhvr>
                                        <p:cTn id="46" dur="500"/>
                                        <p:tgtEl>
                                          <p:spTgt spid="880672"/>
                                        </p:tgtEl>
                                      </p:cBhvr>
                                    </p:animEffect>
                                    <p:set>
                                      <p:cBhvr>
                                        <p:cTn id="47" dur="1" fill="hold">
                                          <p:stCondLst>
                                            <p:cond delay="499"/>
                                          </p:stCondLst>
                                        </p:cTn>
                                        <p:tgtEl>
                                          <p:spTgt spid="880672"/>
                                        </p:tgtEl>
                                        <p:attrNameLst>
                                          <p:attrName>style.visibility</p:attrName>
                                        </p:attrNameLst>
                                      </p:cBhvr>
                                      <p:to>
                                        <p:strVal val="hidden"/>
                                      </p:to>
                                    </p:set>
                                  </p:childTnLst>
                                </p:cTn>
                              </p:par>
                            </p:childTnLst>
                          </p:cTn>
                        </p:par>
                        <p:par>
                          <p:cTn id="48" fill="hold">
                            <p:stCondLst>
                              <p:cond delay="6000"/>
                            </p:stCondLst>
                            <p:childTnLst>
                              <p:par>
                                <p:cTn id="49" presetID="22" presetClass="entr" presetSubtype="1" fill="hold" nodeType="afterEffect">
                                  <p:stCondLst>
                                    <p:cond delay="0"/>
                                  </p:stCondLst>
                                  <p:childTnLst>
                                    <p:set>
                                      <p:cBhvr>
                                        <p:cTn id="50" dur="1" fill="hold">
                                          <p:stCondLst>
                                            <p:cond delay="0"/>
                                          </p:stCondLst>
                                        </p:cTn>
                                        <p:tgtEl>
                                          <p:spTgt spid="880675"/>
                                        </p:tgtEl>
                                        <p:attrNameLst>
                                          <p:attrName>style.visibility</p:attrName>
                                        </p:attrNameLst>
                                      </p:cBhvr>
                                      <p:to>
                                        <p:strVal val="visible"/>
                                      </p:to>
                                    </p:set>
                                    <p:animEffect transition="in" filter="wipe(up)">
                                      <p:cBhvr>
                                        <p:cTn id="51" dur="1000"/>
                                        <p:tgtEl>
                                          <p:spTgt spid="880675"/>
                                        </p:tgtEl>
                                      </p:cBhvr>
                                    </p:animEffect>
                                  </p:childTnLst>
                                </p:cTn>
                              </p:par>
                              <p:par>
                                <p:cTn id="52" presetID="22" presetClass="exit" presetSubtype="1" fill="hold" grpId="1" nodeType="withEffect">
                                  <p:stCondLst>
                                    <p:cond delay="0"/>
                                  </p:stCondLst>
                                  <p:childTnLst>
                                    <p:animEffect transition="out" filter="wipe(up)">
                                      <p:cBhvr>
                                        <p:cTn id="53" dur="500"/>
                                        <p:tgtEl>
                                          <p:spTgt spid="880674"/>
                                        </p:tgtEl>
                                      </p:cBhvr>
                                    </p:animEffect>
                                    <p:set>
                                      <p:cBhvr>
                                        <p:cTn id="54" dur="1" fill="hold">
                                          <p:stCondLst>
                                            <p:cond delay="499"/>
                                          </p:stCondLst>
                                        </p:cTn>
                                        <p:tgtEl>
                                          <p:spTgt spid="880674"/>
                                        </p:tgtEl>
                                        <p:attrNameLst>
                                          <p:attrName>style.visibility</p:attrName>
                                        </p:attrNameLst>
                                      </p:cBhvr>
                                      <p:to>
                                        <p:strVal val="hidden"/>
                                      </p:to>
                                    </p:set>
                                  </p:childTnLst>
                                </p:cTn>
                              </p:par>
                            </p:childTnLst>
                          </p:cTn>
                        </p:par>
                        <p:par>
                          <p:cTn id="55" fill="hold">
                            <p:stCondLst>
                              <p:cond delay="7000"/>
                            </p:stCondLst>
                            <p:childTnLst>
                              <p:par>
                                <p:cTn id="56" presetID="22" presetClass="entr" presetSubtype="1" fill="hold" grpId="0" nodeType="afterEffect">
                                  <p:stCondLst>
                                    <p:cond delay="0"/>
                                  </p:stCondLst>
                                  <p:childTnLst>
                                    <p:set>
                                      <p:cBhvr>
                                        <p:cTn id="57" dur="1" fill="hold">
                                          <p:stCondLst>
                                            <p:cond delay="0"/>
                                          </p:stCondLst>
                                        </p:cTn>
                                        <p:tgtEl>
                                          <p:spTgt spid="880676"/>
                                        </p:tgtEl>
                                        <p:attrNameLst>
                                          <p:attrName>style.visibility</p:attrName>
                                        </p:attrNameLst>
                                      </p:cBhvr>
                                      <p:to>
                                        <p:strVal val="visible"/>
                                      </p:to>
                                    </p:set>
                                    <p:animEffect transition="in" filter="wipe(up)">
                                      <p:cBhvr>
                                        <p:cTn id="58" dur="1000"/>
                                        <p:tgtEl>
                                          <p:spTgt spid="880676"/>
                                        </p:tgtEl>
                                      </p:cBhvr>
                                    </p:animEffect>
                                  </p:childTnLst>
                                </p:cTn>
                              </p:par>
                            </p:childTnLst>
                          </p:cTn>
                        </p:par>
                        <p:par>
                          <p:cTn id="59" fill="hold">
                            <p:stCondLst>
                              <p:cond delay="8000"/>
                            </p:stCondLst>
                            <p:childTnLst>
                              <p:par>
                                <p:cTn id="60" presetID="22" presetClass="entr" presetSubtype="1" fill="hold" nodeType="afterEffect">
                                  <p:stCondLst>
                                    <p:cond delay="0"/>
                                  </p:stCondLst>
                                  <p:childTnLst>
                                    <p:set>
                                      <p:cBhvr>
                                        <p:cTn id="61" dur="1" fill="hold">
                                          <p:stCondLst>
                                            <p:cond delay="0"/>
                                          </p:stCondLst>
                                        </p:cTn>
                                        <p:tgtEl>
                                          <p:spTgt spid="880677"/>
                                        </p:tgtEl>
                                        <p:attrNameLst>
                                          <p:attrName>style.visibility</p:attrName>
                                        </p:attrNameLst>
                                      </p:cBhvr>
                                      <p:to>
                                        <p:strVal val="visible"/>
                                      </p:to>
                                    </p:set>
                                    <p:animEffect transition="in" filter="wipe(up)">
                                      <p:cBhvr>
                                        <p:cTn id="62" dur="1000"/>
                                        <p:tgtEl>
                                          <p:spTgt spid="880677"/>
                                        </p:tgtEl>
                                      </p:cBhvr>
                                    </p:animEffect>
                                  </p:childTnLst>
                                </p:cTn>
                              </p:par>
                              <p:par>
                                <p:cTn id="63" presetID="22" presetClass="exit" presetSubtype="1" fill="hold" grpId="1" nodeType="withEffect">
                                  <p:stCondLst>
                                    <p:cond delay="0"/>
                                  </p:stCondLst>
                                  <p:childTnLst>
                                    <p:animEffect transition="out" filter="wipe(up)">
                                      <p:cBhvr>
                                        <p:cTn id="64" dur="500"/>
                                        <p:tgtEl>
                                          <p:spTgt spid="880676"/>
                                        </p:tgtEl>
                                      </p:cBhvr>
                                    </p:animEffect>
                                    <p:set>
                                      <p:cBhvr>
                                        <p:cTn id="65" dur="1" fill="hold">
                                          <p:stCondLst>
                                            <p:cond delay="499"/>
                                          </p:stCondLst>
                                        </p:cTn>
                                        <p:tgtEl>
                                          <p:spTgt spid="880676"/>
                                        </p:tgtEl>
                                        <p:attrNameLst>
                                          <p:attrName>style.visibility</p:attrName>
                                        </p:attrNameLst>
                                      </p:cBhvr>
                                      <p:to>
                                        <p:strVal val="hidden"/>
                                      </p:to>
                                    </p:set>
                                  </p:childTnLst>
                                </p:cTn>
                              </p:par>
                              <p:par>
                                <p:cTn id="66" presetID="22" presetClass="exit" presetSubtype="1" fill="hold" nodeType="withEffect">
                                  <p:stCondLst>
                                    <p:cond delay="0"/>
                                  </p:stCondLst>
                                  <p:childTnLst>
                                    <p:animEffect transition="out" filter="wipe(up)">
                                      <p:cBhvr>
                                        <p:cTn id="67" dur="500"/>
                                        <p:tgtEl>
                                          <p:spTgt spid="880675"/>
                                        </p:tgtEl>
                                      </p:cBhvr>
                                    </p:animEffect>
                                    <p:set>
                                      <p:cBhvr>
                                        <p:cTn id="68" dur="1" fill="hold">
                                          <p:stCondLst>
                                            <p:cond delay="499"/>
                                          </p:stCondLst>
                                        </p:cTn>
                                        <p:tgtEl>
                                          <p:spTgt spid="880675"/>
                                        </p:tgtEl>
                                        <p:attrNameLst>
                                          <p:attrName>style.visibility</p:attrName>
                                        </p:attrNameLst>
                                      </p:cBhvr>
                                      <p:to>
                                        <p:strVal val="hidden"/>
                                      </p:to>
                                    </p:set>
                                  </p:childTnLst>
                                </p:cTn>
                              </p:par>
                              <p:par>
                                <p:cTn id="69" presetID="22" presetClass="entr" presetSubtype="1" fill="hold" grpId="1" nodeType="withEffect">
                                  <p:stCondLst>
                                    <p:cond delay="0"/>
                                  </p:stCondLst>
                                  <p:childTnLst>
                                    <p:set>
                                      <p:cBhvr>
                                        <p:cTn id="70" dur="1" fill="hold">
                                          <p:stCondLst>
                                            <p:cond delay="0"/>
                                          </p:stCondLst>
                                        </p:cTn>
                                        <p:tgtEl>
                                          <p:spTgt spid="880673"/>
                                        </p:tgtEl>
                                        <p:attrNameLst>
                                          <p:attrName>style.visibility</p:attrName>
                                        </p:attrNameLst>
                                      </p:cBhvr>
                                      <p:to>
                                        <p:strVal val="visible"/>
                                      </p:to>
                                    </p:set>
                                    <p:animEffect transition="in" filter="wipe(up)">
                                      <p:cBhvr>
                                        <p:cTn id="71" dur="1000"/>
                                        <p:tgtEl>
                                          <p:spTgt spid="880673"/>
                                        </p:tgtEl>
                                      </p:cBhvr>
                                    </p:animEffect>
                                  </p:childTnLst>
                                </p:cTn>
                              </p:par>
                              <p:par>
                                <p:cTn id="72" presetID="22" presetClass="exit" presetSubtype="1" fill="hold" nodeType="withEffect">
                                  <p:stCondLst>
                                    <p:cond delay="0"/>
                                  </p:stCondLst>
                                  <p:childTnLst>
                                    <p:animEffect transition="out" filter="wipe(up)">
                                      <p:cBhvr>
                                        <p:cTn id="73" dur="500"/>
                                        <p:tgtEl>
                                          <p:spTgt spid="880677"/>
                                        </p:tgtEl>
                                      </p:cBhvr>
                                    </p:animEffect>
                                    <p:set>
                                      <p:cBhvr>
                                        <p:cTn id="74" dur="1" fill="hold">
                                          <p:stCondLst>
                                            <p:cond delay="499"/>
                                          </p:stCondLst>
                                        </p:cTn>
                                        <p:tgtEl>
                                          <p:spTgt spid="880677"/>
                                        </p:tgtEl>
                                        <p:attrNameLst>
                                          <p:attrName>style.visibility</p:attrName>
                                        </p:attrNameLst>
                                      </p:cBhvr>
                                      <p:to>
                                        <p:strVal val="hidden"/>
                                      </p:to>
                                    </p:set>
                                  </p:childTnLst>
                                </p:cTn>
                              </p:par>
                            </p:childTnLst>
                          </p:cTn>
                        </p:par>
                        <p:par>
                          <p:cTn id="75" fill="hold">
                            <p:stCondLst>
                              <p:cond delay="9000"/>
                            </p:stCondLst>
                            <p:childTnLst>
                              <p:par>
                                <p:cTn id="76" presetID="22" presetClass="entr" presetSubtype="4" fill="hold" nodeType="afterEffect">
                                  <p:stCondLst>
                                    <p:cond delay="0"/>
                                  </p:stCondLst>
                                  <p:childTnLst>
                                    <p:set>
                                      <p:cBhvr>
                                        <p:cTn id="77" dur="1" fill="hold">
                                          <p:stCondLst>
                                            <p:cond delay="0"/>
                                          </p:stCondLst>
                                        </p:cTn>
                                        <p:tgtEl>
                                          <p:spTgt spid="880672"/>
                                        </p:tgtEl>
                                        <p:attrNameLst>
                                          <p:attrName>style.visibility</p:attrName>
                                        </p:attrNameLst>
                                      </p:cBhvr>
                                      <p:to>
                                        <p:strVal val="visible"/>
                                      </p:to>
                                    </p:set>
                                    <p:animEffect transition="in" filter="wipe(down)">
                                      <p:cBhvr>
                                        <p:cTn id="78" dur="1000"/>
                                        <p:tgtEl>
                                          <p:spTgt spid="880672"/>
                                        </p:tgtEl>
                                      </p:cBhvr>
                                    </p:animEffect>
                                  </p:childTnLst>
                                </p:cTn>
                              </p:par>
                              <p:par>
                                <p:cTn id="79" presetID="22" presetClass="exit" presetSubtype="1" fill="hold" grpId="2" nodeType="withEffect">
                                  <p:stCondLst>
                                    <p:cond delay="0"/>
                                  </p:stCondLst>
                                  <p:childTnLst>
                                    <p:animEffect transition="out" filter="wipe(up)">
                                      <p:cBhvr>
                                        <p:cTn id="80" dur="500"/>
                                        <p:tgtEl>
                                          <p:spTgt spid="880673"/>
                                        </p:tgtEl>
                                      </p:cBhvr>
                                    </p:animEffect>
                                    <p:set>
                                      <p:cBhvr>
                                        <p:cTn id="81" dur="1" fill="hold">
                                          <p:stCondLst>
                                            <p:cond delay="499"/>
                                          </p:stCondLst>
                                        </p:cTn>
                                        <p:tgtEl>
                                          <p:spTgt spid="880673"/>
                                        </p:tgtEl>
                                        <p:attrNameLst>
                                          <p:attrName>style.visibility</p:attrName>
                                        </p:attrNameLst>
                                      </p:cBhvr>
                                      <p:to>
                                        <p:strVal val="hidden"/>
                                      </p:to>
                                    </p:set>
                                  </p:childTnLst>
                                </p:cTn>
                              </p:par>
                            </p:childTnLst>
                          </p:cTn>
                        </p:par>
                        <p:par>
                          <p:cTn id="82" fill="hold">
                            <p:stCondLst>
                              <p:cond delay="10000"/>
                            </p:stCondLst>
                            <p:childTnLst>
                              <p:par>
                                <p:cTn id="83" presetID="22" presetClass="entr" presetSubtype="1" fill="hold" grpId="2" nodeType="afterEffect">
                                  <p:stCondLst>
                                    <p:cond delay="0"/>
                                  </p:stCondLst>
                                  <p:childTnLst>
                                    <p:set>
                                      <p:cBhvr>
                                        <p:cTn id="84" dur="1" fill="hold">
                                          <p:stCondLst>
                                            <p:cond delay="0"/>
                                          </p:stCondLst>
                                        </p:cTn>
                                        <p:tgtEl>
                                          <p:spTgt spid="880674"/>
                                        </p:tgtEl>
                                        <p:attrNameLst>
                                          <p:attrName>style.visibility</p:attrName>
                                        </p:attrNameLst>
                                      </p:cBhvr>
                                      <p:to>
                                        <p:strVal val="visible"/>
                                      </p:to>
                                    </p:set>
                                    <p:animEffect transition="in" filter="wipe(up)">
                                      <p:cBhvr>
                                        <p:cTn id="85" dur="1000"/>
                                        <p:tgtEl>
                                          <p:spTgt spid="880674"/>
                                        </p:tgtEl>
                                      </p:cBhvr>
                                    </p:animEffect>
                                  </p:childTnLst>
                                </p:cTn>
                              </p:par>
                            </p:childTnLst>
                          </p:cTn>
                        </p:par>
                        <p:par>
                          <p:cTn id="86" fill="hold">
                            <p:stCondLst>
                              <p:cond delay="11000"/>
                            </p:stCondLst>
                            <p:childTnLst>
                              <p:par>
                                <p:cTn id="87" presetID="22" presetClass="entr" presetSubtype="1" fill="hold" nodeType="afterEffect">
                                  <p:stCondLst>
                                    <p:cond delay="0"/>
                                  </p:stCondLst>
                                  <p:childTnLst>
                                    <p:set>
                                      <p:cBhvr>
                                        <p:cTn id="88" dur="1" fill="hold">
                                          <p:stCondLst>
                                            <p:cond delay="0"/>
                                          </p:stCondLst>
                                        </p:cTn>
                                        <p:tgtEl>
                                          <p:spTgt spid="880675"/>
                                        </p:tgtEl>
                                        <p:attrNameLst>
                                          <p:attrName>style.visibility</p:attrName>
                                        </p:attrNameLst>
                                      </p:cBhvr>
                                      <p:to>
                                        <p:strVal val="visible"/>
                                      </p:to>
                                    </p:set>
                                    <p:animEffect transition="in" filter="wipe(up)">
                                      <p:cBhvr>
                                        <p:cTn id="89" dur="1000"/>
                                        <p:tgtEl>
                                          <p:spTgt spid="880675"/>
                                        </p:tgtEl>
                                      </p:cBhvr>
                                    </p:animEffect>
                                  </p:childTnLst>
                                </p:cTn>
                              </p:par>
                            </p:childTnLst>
                          </p:cTn>
                        </p:par>
                        <p:par>
                          <p:cTn id="90" fill="hold">
                            <p:stCondLst>
                              <p:cond delay="12000"/>
                            </p:stCondLst>
                            <p:childTnLst>
                              <p:par>
                                <p:cTn id="91" presetID="22" presetClass="entr" presetSubtype="1" fill="hold" grpId="2" nodeType="afterEffect">
                                  <p:stCondLst>
                                    <p:cond delay="0"/>
                                  </p:stCondLst>
                                  <p:childTnLst>
                                    <p:set>
                                      <p:cBhvr>
                                        <p:cTn id="92" dur="1" fill="hold">
                                          <p:stCondLst>
                                            <p:cond delay="0"/>
                                          </p:stCondLst>
                                        </p:cTn>
                                        <p:tgtEl>
                                          <p:spTgt spid="880676"/>
                                        </p:tgtEl>
                                        <p:attrNameLst>
                                          <p:attrName>style.visibility</p:attrName>
                                        </p:attrNameLst>
                                      </p:cBhvr>
                                      <p:to>
                                        <p:strVal val="visible"/>
                                      </p:to>
                                    </p:set>
                                    <p:animEffect transition="in" filter="wipe(up)">
                                      <p:cBhvr>
                                        <p:cTn id="93" dur="1000"/>
                                        <p:tgtEl>
                                          <p:spTgt spid="880676"/>
                                        </p:tgtEl>
                                      </p:cBhvr>
                                    </p:animEffect>
                                  </p:childTnLst>
                                </p:cTn>
                              </p:par>
                            </p:childTnLst>
                          </p:cTn>
                        </p:par>
                        <p:par>
                          <p:cTn id="94" fill="hold">
                            <p:stCondLst>
                              <p:cond delay="13000"/>
                            </p:stCondLst>
                            <p:childTnLst>
                              <p:par>
                                <p:cTn id="95" presetID="22" presetClass="entr" presetSubtype="1" fill="hold" nodeType="afterEffect">
                                  <p:stCondLst>
                                    <p:cond delay="0"/>
                                  </p:stCondLst>
                                  <p:childTnLst>
                                    <p:set>
                                      <p:cBhvr>
                                        <p:cTn id="96" dur="1" fill="hold">
                                          <p:stCondLst>
                                            <p:cond delay="0"/>
                                          </p:stCondLst>
                                        </p:cTn>
                                        <p:tgtEl>
                                          <p:spTgt spid="880677"/>
                                        </p:tgtEl>
                                        <p:attrNameLst>
                                          <p:attrName>style.visibility</p:attrName>
                                        </p:attrNameLst>
                                      </p:cBhvr>
                                      <p:to>
                                        <p:strVal val="visible"/>
                                      </p:to>
                                    </p:set>
                                    <p:animEffect transition="in" filter="wipe(up)">
                                      <p:cBhvr>
                                        <p:cTn id="97" dur="1000"/>
                                        <p:tgtEl>
                                          <p:spTgt spid="880677"/>
                                        </p:tgtEl>
                                      </p:cBhvr>
                                    </p:animEffect>
                                  </p:childTnLst>
                                </p:cTn>
                              </p:par>
                            </p:childTnLst>
                          </p:cTn>
                        </p:par>
                        <p:par>
                          <p:cTn id="98" fill="hold">
                            <p:stCondLst>
                              <p:cond delay="14000"/>
                            </p:stCondLst>
                            <p:childTnLst>
                              <p:par>
                                <p:cTn id="99" presetID="22" presetClass="entr" presetSubtype="1" fill="hold" grpId="3" nodeType="afterEffect">
                                  <p:stCondLst>
                                    <p:cond delay="0"/>
                                  </p:stCondLst>
                                  <p:childTnLst>
                                    <p:set>
                                      <p:cBhvr>
                                        <p:cTn id="100" dur="1" fill="hold">
                                          <p:stCondLst>
                                            <p:cond delay="0"/>
                                          </p:stCondLst>
                                        </p:cTn>
                                        <p:tgtEl>
                                          <p:spTgt spid="880673"/>
                                        </p:tgtEl>
                                        <p:attrNameLst>
                                          <p:attrName>style.visibility</p:attrName>
                                        </p:attrNameLst>
                                      </p:cBhvr>
                                      <p:to>
                                        <p:strVal val="visible"/>
                                      </p:to>
                                    </p:set>
                                    <p:animEffect transition="in" filter="wipe(up)">
                                      <p:cBhvr>
                                        <p:cTn id="101" dur="1000"/>
                                        <p:tgtEl>
                                          <p:spTgt spid="880673"/>
                                        </p:tgtEl>
                                      </p:cBhvr>
                                    </p:animEffec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499"/>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80670" grpId="0" animBg="1"/>
      <p:bldP spid="880670" grpId="1"/>
      <p:bldP spid="880673" grpId="0" animBg="1"/>
      <p:bldP spid="880673" grpId="1" animBg="1"/>
      <p:bldP spid="880673" grpId="2" animBg="1"/>
      <p:bldP spid="880673" grpId="3" animBg="1"/>
      <p:bldP spid="880673" grpId="4" animBg="1"/>
      <p:bldP spid="880674" grpId="0" animBg="1"/>
      <p:bldP spid="880674" grpId="1" animBg="1"/>
      <p:bldP spid="880674" grpId="2" animBg="1"/>
      <p:bldP spid="880676" grpId="0" animBg="1"/>
      <p:bldP spid="880676" grpId="1" animBg="1"/>
      <p:bldP spid="880676" grpId="2"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p:txBody>
          <a:bodyPr/>
          <a:lstStyle/>
          <a:p>
            <a:r>
              <a:rPr lang="en-US" altLang="ja-JP" dirty="0" smtClean="0"/>
              <a:t>Initial Evaluation: Apache</a:t>
            </a:r>
            <a:endParaRPr lang="en-US" altLang="ja-JP" dirty="0"/>
          </a:p>
        </p:txBody>
      </p:sp>
      <p:graphicFrame>
        <p:nvGraphicFramePr>
          <p:cNvPr id="5" name="Object 3"/>
          <p:cNvGraphicFramePr>
            <a:graphicFrameLocks noGrp="1" noChangeAspect="1"/>
          </p:cNvGraphicFramePr>
          <p:nvPr>
            <p:ph idx="1"/>
            <p:extLst>
              <p:ext uri="{D42A27DB-BD31-4B8C-83A1-F6EECF244321}">
                <p14:modId xmlns:p14="http://schemas.microsoft.com/office/powerpoint/2010/main" val="1784815443"/>
              </p:ext>
            </p:extLst>
          </p:nvPr>
        </p:nvGraphicFramePr>
        <p:xfrm>
          <a:off x="612775" y="1484313"/>
          <a:ext cx="8153400" cy="5113337"/>
        </p:xfrm>
        <a:graphic>
          <a:graphicData uri="http://schemas.openxmlformats.org/drawingml/2006/chart">
            <c:chart xmlns:c="http://schemas.openxmlformats.org/drawingml/2006/chart" xmlns:r="http://schemas.openxmlformats.org/officeDocument/2006/relationships" r:id="rId3"/>
          </a:graphicData>
        </a:graphic>
      </p:graphicFrame>
      <p:sp>
        <p:nvSpPr>
          <p:cNvPr id="5124" name="Text Box 4"/>
          <p:cNvSpPr txBox="1">
            <a:spLocks noChangeArrowheads="1"/>
          </p:cNvSpPr>
          <p:nvPr/>
        </p:nvSpPr>
        <p:spPr bwMode="auto">
          <a:xfrm rot="-5400000">
            <a:off x="-433732" y="3034133"/>
            <a:ext cx="2169507" cy="654986"/>
          </a:xfrm>
          <a:prstGeom prst="rect">
            <a:avLst/>
          </a:prstGeom>
          <a:noFill/>
          <a:ln w="38100">
            <a:noFill/>
            <a:miter lim="800000"/>
            <a:headEnd/>
            <a:tailEnd/>
          </a:ln>
        </p:spPr>
        <p:txBody>
          <a:bodyPr wrap="none" lIns="91435" tIns="45718" rIns="91435" bIns="45718">
            <a:spAutoFit/>
          </a:bodyPr>
          <a:lstStyle/>
          <a:p>
            <a:pPr algn="ctr"/>
            <a:r>
              <a:rPr lang="en-US" dirty="0">
                <a:latin typeface="Arial" pitchFamily="34" charset="0"/>
              </a:rPr>
              <a:t>Normalized </a:t>
            </a:r>
          </a:p>
          <a:p>
            <a:pPr algn="ctr"/>
            <a:r>
              <a:rPr lang="en-US" dirty="0">
                <a:latin typeface="Arial" pitchFamily="34" charset="0"/>
              </a:rPr>
              <a:t>Requests / Second</a:t>
            </a:r>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16</a:t>
            </a:fld>
            <a:endParaRPr lang="en-IN" dirty="0"/>
          </a:p>
        </p:txBody>
      </p:sp>
    </p:spTree>
    <p:extLst>
      <p:ext uri="{BB962C8B-B14F-4D97-AF65-F5344CB8AC3E}">
        <p14:creationId xmlns:p14="http://schemas.microsoft.com/office/powerpoint/2010/main" val="415564533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Translation for Kernel </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F3DF379-0CF8-48F8-A7DB-929F54558632}" type="slidenum">
              <a:rPr lang="en-IN" smtClean="0"/>
              <a:pPr/>
              <a:t>17</a:t>
            </a:fld>
            <a:endParaRPr lang="en-IN" dirty="0"/>
          </a:p>
        </p:txBody>
      </p:sp>
      <p:sp>
        <p:nvSpPr>
          <p:cNvPr id="4" name="Content Placeholder 3"/>
          <p:cNvSpPr>
            <a:spLocks noGrp="1"/>
          </p:cNvSpPr>
          <p:nvPr>
            <p:ph sz="quarter" idx="1"/>
          </p:nvPr>
        </p:nvSpPr>
        <p:spPr/>
        <p:txBody>
          <a:bodyPr/>
          <a:lstStyle/>
          <a:p>
            <a:r>
              <a:rPr lang="en-US" dirty="0" smtClean="0"/>
              <a:t>Existing binary translation frameworks, e.g., </a:t>
            </a:r>
            <a:r>
              <a:rPr lang="en-US" dirty="0" err="1" smtClean="0"/>
              <a:t>DynamoRIO</a:t>
            </a:r>
            <a:r>
              <a:rPr lang="en-US" dirty="0" smtClean="0"/>
              <a:t>, </a:t>
            </a:r>
            <a:r>
              <a:rPr lang="en-US" dirty="0" err="1" smtClean="0"/>
              <a:t>Valgrind</a:t>
            </a:r>
            <a:r>
              <a:rPr lang="en-US" dirty="0" smtClean="0"/>
              <a:t>, Pin,  work only at user level</a:t>
            </a:r>
          </a:p>
          <a:p>
            <a:pPr lvl="1"/>
            <a:endParaRPr lang="en-US" dirty="0" smtClean="0"/>
          </a:p>
          <a:p>
            <a:r>
              <a:rPr lang="en-US" dirty="0" smtClean="0"/>
              <a:t>What about using a hypervisor for kernel DBT?</a:t>
            </a:r>
          </a:p>
          <a:p>
            <a:pPr lvl="1"/>
            <a:r>
              <a:rPr lang="en-US" dirty="0" err="1" smtClean="0"/>
              <a:t>VMWare</a:t>
            </a:r>
            <a:r>
              <a:rPr lang="en-US" dirty="0" smtClean="0"/>
              <a:t> </a:t>
            </a:r>
            <a:r>
              <a:rPr lang="en-US" dirty="0"/>
              <a:t>can use DBT on </a:t>
            </a:r>
            <a:r>
              <a:rPr lang="en-US" dirty="0" smtClean="0"/>
              <a:t>guests</a:t>
            </a:r>
          </a:p>
          <a:p>
            <a:pPr lvl="2"/>
            <a:r>
              <a:rPr lang="en-US" dirty="0" smtClean="0"/>
              <a:t>However, no </a:t>
            </a:r>
            <a:r>
              <a:rPr lang="en-US" dirty="0"/>
              <a:t>instrumentation </a:t>
            </a:r>
            <a:r>
              <a:rPr lang="en-US" dirty="0" smtClean="0"/>
              <a:t>API</a:t>
            </a:r>
            <a:endParaRPr lang="en-US" dirty="0"/>
          </a:p>
          <a:p>
            <a:pPr lvl="1"/>
            <a:r>
              <a:rPr lang="en-US" dirty="0" err="1"/>
              <a:t>PinOS</a:t>
            </a:r>
            <a:r>
              <a:rPr lang="en-US" dirty="0"/>
              <a:t> has instrumentation API</a:t>
            </a:r>
          </a:p>
          <a:p>
            <a:pPr marL="810082" lvl="2"/>
            <a:r>
              <a:rPr lang="en-US" dirty="0" err="1"/>
              <a:t>PinOS</a:t>
            </a:r>
            <a:r>
              <a:rPr lang="en-US" dirty="0"/>
              <a:t> = Pin + </a:t>
            </a:r>
            <a:r>
              <a:rPr lang="en-US" dirty="0" err="1"/>
              <a:t>Xen</a:t>
            </a:r>
            <a:endParaRPr lang="en-US" dirty="0"/>
          </a:p>
          <a:p>
            <a:pPr marL="810082" lvl="2"/>
            <a:r>
              <a:rPr lang="en-US" dirty="0" smtClean="0"/>
              <a:t>However, guest </a:t>
            </a:r>
            <a:r>
              <a:rPr lang="en-US" dirty="0"/>
              <a:t>needs emulated devices</a:t>
            </a:r>
          </a:p>
          <a:p>
            <a:pPr marL="848290" lvl="2"/>
            <a:r>
              <a:rPr lang="en-US" dirty="0"/>
              <a:t>Useless for most </a:t>
            </a:r>
            <a:r>
              <a:rPr lang="en-US" dirty="0">
                <a:solidFill>
                  <a:schemeClr val="accent1"/>
                </a:solidFill>
              </a:rPr>
              <a:t>driver code</a:t>
            </a:r>
          </a:p>
          <a:p>
            <a:endParaRPr lang="en-US" dirty="0"/>
          </a:p>
          <a:p>
            <a:endParaRPr lang="en-US" dirty="0" smtClean="0"/>
          </a:p>
        </p:txBody>
      </p:sp>
      <p:graphicFrame>
        <p:nvGraphicFramePr>
          <p:cNvPr id="5" name="Object 1"/>
          <p:cNvGraphicFramePr>
            <a:graphicFrameLocks noChangeAspect="1"/>
          </p:cNvGraphicFramePr>
          <p:nvPr>
            <p:extLst>
              <p:ext uri="{D42A27DB-BD31-4B8C-83A1-F6EECF244321}">
                <p14:modId xmlns:p14="http://schemas.microsoft.com/office/powerpoint/2010/main" val="3316406964"/>
              </p:ext>
            </p:extLst>
          </p:nvPr>
        </p:nvGraphicFramePr>
        <p:xfrm>
          <a:off x="5508103" y="2756073"/>
          <a:ext cx="3744417" cy="3523544"/>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4"/>
          <p:cNvSpPr>
            <a:spLocks/>
          </p:cNvSpPr>
          <p:nvPr/>
        </p:nvSpPr>
        <p:spPr bwMode="auto">
          <a:xfrm>
            <a:off x="6219452" y="6309320"/>
            <a:ext cx="2321719" cy="486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spcBef>
                <a:spcPts val="1125"/>
              </a:spcBef>
            </a:pPr>
            <a:r>
              <a:rPr lang="en-US" sz="2200" dirty="0" err="1">
                <a:ea typeface="Gill Sans" charset="0"/>
                <a:cs typeface="Gill Sans" charset="0"/>
              </a:rPr>
              <a:t>Palix</a:t>
            </a:r>
            <a:r>
              <a:rPr lang="en-US" sz="2200" dirty="0">
                <a:ea typeface="Gill Sans" charset="0"/>
                <a:cs typeface="Gill Sans" charset="0"/>
              </a:rPr>
              <a:t>, ASPLOS </a:t>
            </a:r>
            <a:r>
              <a:rPr lang="en-US" sz="2200" dirty="0" smtClean="0">
                <a:ea typeface="Gill Sans" charset="0"/>
                <a:cs typeface="Gill Sans" charset="0"/>
              </a:rPr>
              <a:t>2011</a:t>
            </a:r>
            <a:endParaRPr lang="en-US" sz="2200" dirty="0">
              <a:ea typeface="Gill Sans" charset="0"/>
              <a:cs typeface="Gill Sans" charset="0"/>
            </a:endParaRPr>
          </a:p>
        </p:txBody>
      </p:sp>
    </p:spTree>
    <p:extLst>
      <p:ext uri="{BB962C8B-B14F-4D97-AF65-F5344CB8AC3E}">
        <p14:creationId xmlns:p14="http://schemas.microsoft.com/office/powerpoint/2010/main" val="126864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p:txBody>
          <a:bodyPr/>
          <a:lstStyle/>
          <a:p>
            <a:r>
              <a:rPr lang="en-US" dirty="0" smtClean="0"/>
              <a:t>DRK: Our Kernel DBT Framework</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F09855D-1047-4CE9-A364-945240A4CD99}" type="slidenum">
              <a:rPr lang="en-US" smtClean="0"/>
              <a:pPr/>
              <a:t>18</a:t>
            </a:fld>
            <a:endParaRPr lang="en-US"/>
          </a:p>
        </p:txBody>
      </p:sp>
      <p:sp>
        <p:nvSpPr>
          <p:cNvPr id="20482" name="Rectangle 2"/>
          <p:cNvSpPr>
            <a:spLocks noGrp="1" noChangeArrowheads="1"/>
          </p:cNvSpPr>
          <p:nvPr>
            <p:ph type="body" idx="1"/>
          </p:nvPr>
        </p:nvSpPr>
        <p:spPr/>
        <p:txBody>
          <a:bodyPr/>
          <a:lstStyle/>
          <a:p>
            <a:r>
              <a:rPr lang="en-US" dirty="0" smtClean="0"/>
              <a:t>Ported </a:t>
            </a:r>
            <a:r>
              <a:rPr lang="en-US" dirty="0" err="1" smtClean="0"/>
              <a:t>DynamRIO</a:t>
            </a:r>
            <a:r>
              <a:rPr lang="en-US" dirty="0" smtClean="0"/>
              <a:t> to Linux kernel in 18 months</a:t>
            </a:r>
          </a:p>
          <a:p>
            <a:pPr lvl="1"/>
            <a:r>
              <a:rPr lang="en-US" dirty="0" smtClean="0"/>
              <a:t>Port is called </a:t>
            </a:r>
            <a:r>
              <a:rPr lang="en-US" dirty="0" smtClean="0">
                <a:solidFill>
                  <a:schemeClr val="accent1"/>
                </a:solidFill>
              </a:rPr>
              <a:t>DRK</a:t>
            </a:r>
            <a:r>
              <a:rPr lang="en-US" dirty="0" smtClean="0"/>
              <a:t>, </a:t>
            </a:r>
            <a:r>
              <a:rPr lang="en-US" dirty="0"/>
              <a:t>r</a:t>
            </a:r>
            <a:r>
              <a:rPr lang="en-US" dirty="0" smtClean="0"/>
              <a:t>uns on bare metal, allows instrumenting </a:t>
            </a:r>
            <a:r>
              <a:rPr lang="en-US" dirty="0" smtClean="0">
                <a:solidFill>
                  <a:schemeClr val="accent1"/>
                </a:solidFill>
              </a:rPr>
              <a:t>all</a:t>
            </a:r>
            <a:r>
              <a:rPr lang="en-US" dirty="0" smtClean="0"/>
              <a:t> kernel code</a:t>
            </a:r>
          </a:p>
          <a:p>
            <a:pPr lvl="3"/>
            <a:endParaRPr lang="en-US" dirty="0" smtClean="0"/>
          </a:p>
          <a:p>
            <a:r>
              <a:rPr lang="en-US" dirty="0" smtClean="0"/>
              <a:t>DRK handles various binary translation complications</a:t>
            </a:r>
          </a:p>
          <a:p>
            <a:pPr lvl="1"/>
            <a:r>
              <a:rPr lang="en-US" dirty="0" smtClean="0"/>
              <a:t>Can’t use non-reentrant instrumented code</a:t>
            </a:r>
          </a:p>
          <a:p>
            <a:pPr lvl="2"/>
            <a:r>
              <a:rPr lang="en-US" dirty="0"/>
              <a:t>E</a:t>
            </a:r>
            <a:r>
              <a:rPr lang="en-US" dirty="0" smtClean="0"/>
              <a:t>.g., how do you do IO?</a:t>
            </a:r>
          </a:p>
          <a:p>
            <a:pPr lvl="1"/>
            <a:r>
              <a:rPr lang="en-US" dirty="0" smtClean="0"/>
              <a:t>Never execute original code</a:t>
            </a:r>
          </a:p>
          <a:p>
            <a:pPr lvl="2"/>
            <a:r>
              <a:rPr lang="en-US" dirty="0" smtClean="0"/>
              <a:t>Can lose control, needed for security</a:t>
            </a:r>
          </a:p>
          <a:p>
            <a:pPr lvl="1"/>
            <a:r>
              <a:rPr lang="en-US" sz="2800" dirty="0" smtClean="0"/>
              <a:t>Preserve </a:t>
            </a:r>
            <a:r>
              <a:rPr lang="en-US" sz="2800" dirty="0"/>
              <a:t>multicore </a:t>
            </a:r>
            <a:r>
              <a:rPr lang="en-US" sz="2800" dirty="0" smtClean="0"/>
              <a:t>concurrency</a:t>
            </a:r>
          </a:p>
          <a:p>
            <a:pPr lvl="2"/>
            <a:r>
              <a:rPr lang="en-US" dirty="0" smtClean="0"/>
              <a:t>Essential </a:t>
            </a:r>
            <a:r>
              <a:rPr lang="en-US" dirty="0"/>
              <a:t>for performance and accuracy</a:t>
            </a:r>
          </a:p>
          <a:p>
            <a:pPr lvl="1"/>
            <a:r>
              <a:rPr lang="en-US" dirty="0" smtClean="0"/>
              <a:t>Handle interrupts and exceptions</a:t>
            </a:r>
          </a:p>
          <a:p>
            <a:pPr lvl="2"/>
            <a:r>
              <a:rPr lang="en-US" dirty="0" smtClean="0"/>
              <a:t>Several tricky cases</a:t>
            </a:r>
          </a:p>
        </p:txBody>
      </p:sp>
    </p:spTree>
    <p:extLst>
      <p:ext uri="{BB962C8B-B14F-4D97-AF65-F5344CB8AC3E}">
        <p14:creationId xmlns:p14="http://schemas.microsoft.com/office/powerpoint/2010/main" val="1250777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p:txBody>
          <a:bodyPr/>
          <a:lstStyle/>
          <a:p>
            <a:r>
              <a:rPr lang="en-US" dirty="0" smtClean="0"/>
              <a:t>DRK Tools</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FF09855D-1047-4CE9-A364-945240A4CD99}" type="slidenum">
              <a:rPr lang="en-US" smtClean="0"/>
              <a:pPr/>
              <a:t>19</a:t>
            </a:fld>
            <a:endParaRPr lang="en-US"/>
          </a:p>
        </p:txBody>
      </p:sp>
      <p:sp>
        <p:nvSpPr>
          <p:cNvPr id="20482" name="Rectangle 2"/>
          <p:cNvSpPr>
            <a:spLocks noGrp="1" noChangeArrowheads="1"/>
          </p:cNvSpPr>
          <p:nvPr>
            <p:ph type="body" idx="1"/>
          </p:nvPr>
        </p:nvSpPr>
        <p:spPr/>
        <p:txBody>
          <a:bodyPr/>
          <a:lstStyle/>
          <a:p>
            <a:r>
              <a:rPr lang="en-US" dirty="0" smtClean="0"/>
              <a:t>Built OS debugging tools using DRK in 5 days</a:t>
            </a:r>
          </a:p>
          <a:p>
            <a:pPr lvl="1"/>
            <a:r>
              <a:rPr lang="en-US" dirty="0" smtClean="0"/>
              <a:t>Heap debugging</a:t>
            </a:r>
          </a:p>
          <a:p>
            <a:pPr lvl="2"/>
            <a:r>
              <a:rPr lang="en-US" dirty="0" smtClean="0"/>
              <a:t>Use after free</a:t>
            </a:r>
          </a:p>
          <a:p>
            <a:pPr lvl="2"/>
            <a:r>
              <a:rPr lang="en-US" dirty="0" smtClean="0"/>
              <a:t>Use before </a:t>
            </a:r>
            <a:r>
              <a:rPr lang="en-US" dirty="0" err="1" smtClean="0"/>
              <a:t>def</a:t>
            </a:r>
            <a:endParaRPr lang="en-US" dirty="0" smtClean="0"/>
          </a:p>
          <a:p>
            <a:pPr lvl="1"/>
            <a:r>
              <a:rPr lang="en-US" dirty="0" smtClean="0"/>
              <a:t>Stack overflow monitor</a:t>
            </a:r>
          </a:p>
          <a:p>
            <a:pPr lvl="1"/>
            <a:endParaRPr lang="en-US" dirty="0" smtClean="0"/>
          </a:p>
          <a:p>
            <a:r>
              <a:rPr lang="en-US" dirty="0" smtClean="0"/>
              <a:t>Practical</a:t>
            </a:r>
          </a:p>
          <a:p>
            <a:pPr lvl="1"/>
            <a:r>
              <a:rPr lang="en-US" dirty="0" smtClean="0"/>
              <a:t>One author ran system on desktop for a month</a:t>
            </a:r>
            <a:endParaRPr lang="en-US" dirty="0"/>
          </a:p>
        </p:txBody>
      </p:sp>
    </p:spTree>
    <p:extLst>
      <p:ext uri="{BB962C8B-B14F-4D97-AF65-F5344CB8AC3E}">
        <p14:creationId xmlns:p14="http://schemas.microsoft.com/office/powerpoint/2010/main" val="2118446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p:txBody>
          <a:bodyPr/>
          <a:lstStyle/>
          <a:p>
            <a:r>
              <a:rPr lang="en-US" smtClean="0"/>
              <a:t>Complexity of Operating Systems</a:t>
            </a:r>
            <a:endParaRPr lang="en-US"/>
          </a:p>
        </p:txBody>
      </p:sp>
      <p:sp>
        <p:nvSpPr>
          <p:cNvPr id="34" name="Slide Number Placeholder 3"/>
          <p:cNvSpPr>
            <a:spLocks noGrp="1"/>
          </p:cNvSpPr>
          <p:nvPr>
            <p:ph type="sldNum" sz="quarter" idx="12"/>
          </p:nvPr>
        </p:nvSpPr>
        <p:spPr>
          <a:xfrm>
            <a:off x="0" y="1181100"/>
            <a:ext cx="533400" cy="244475"/>
          </a:xfrm>
        </p:spPr>
        <p:txBody>
          <a:bodyPr>
            <a:normAutofit fontScale="85000" lnSpcReduction="20000"/>
          </a:bodyPr>
          <a:lstStyle/>
          <a:p>
            <a:fld id="{628D1E74-5A04-4F80-B00C-A5F32FB1AB48}" type="slidenum">
              <a:rPr lang="en-US" smtClean="0"/>
              <a:pPr/>
              <a:t>2</a:t>
            </a:fld>
            <a:endParaRPr lang="en-US"/>
          </a:p>
        </p:txBody>
      </p:sp>
      <p:sp>
        <p:nvSpPr>
          <p:cNvPr id="18434" name="Rectangle 2"/>
          <p:cNvSpPr>
            <a:spLocks noGrp="1" noChangeArrowheads="1"/>
          </p:cNvSpPr>
          <p:nvPr>
            <p:ph type="body" idx="1"/>
          </p:nvPr>
        </p:nvSpPr>
        <p:spPr>
          <a:xfrm>
            <a:off x="612648" y="1484784"/>
            <a:ext cx="3609631" cy="5112568"/>
          </a:xfrm>
        </p:spPr>
        <p:txBody>
          <a:bodyPr/>
          <a:lstStyle/>
          <a:p>
            <a:r>
              <a:rPr lang="en-US" dirty="0" smtClean="0"/>
              <a:t>Growth in code size</a:t>
            </a:r>
          </a:p>
          <a:p>
            <a:pPr lvl="1"/>
            <a:r>
              <a:rPr lang="en-US" dirty="0" err="1" smtClean="0"/>
              <a:t>Palix</a:t>
            </a:r>
            <a:r>
              <a:rPr lang="en-US" dirty="0" smtClean="0"/>
              <a:t>, ASPLOS 2011</a:t>
            </a:r>
          </a:p>
          <a:p>
            <a:pPr lvl="1"/>
            <a:r>
              <a:rPr lang="en-US" dirty="0" smtClean="0"/>
              <a:t>Many new drivers!</a:t>
            </a:r>
          </a:p>
          <a:p>
            <a:pPr lvl="1"/>
            <a:endParaRPr lang="en-US" dirty="0" smtClean="0"/>
          </a:p>
          <a:p>
            <a:r>
              <a:rPr lang="en-US" dirty="0" smtClean="0"/>
              <a:t>More swearing</a:t>
            </a:r>
          </a:p>
          <a:p>
            <a:pPr lvl="1"/>
            <a:r>
              <a:rPr lang="en-US" dirty="0" err="1" smtClean="0"/>
              <a:t>Vidar</a:t>
            </a:r>
            <a:r>
              <a:rPr lang="en-US" dirty="0" smtClean="0"/>
              <a:t> </a:t>
            </a:r>
            <a:r>
              <a:rPr lang="en-US" dirty="0" err="1" smtClean="0"/>
              <a:t>Holen</a:t>
            </a:r>
            <a:r>
              <a:rPr lang="en-US" dirty="0" smtClean="0"/>
              <a:t>, 2012</a:t>
            </a:r>
          </a:p>
          <a:p>
            <a:pPr lvl="1"/>
            <a:endParaRPr lang="en-US" dirty="0" smtClean="0"/>
          </a:p>
          <a:p>
            <a:r>
              <a:rPr lang="en-US" dirty="0" smtClean="0"/>
              <a:t>Bugs and vulnerabilities are inevitable!</a:t>
            </a:r>
          </a:p>
        </p:txBody>
      </p:sp>
      <p:pic>
        <p:nvPicPr>
          <p:cNvPr id="18435" name="Picture 3"/>
          <p:cNvPicPr>
            <a:picLocks noChangeAspect="1" noChangeArrowheads="1"/>
          </p:cNvPicPr>
          <p:nvPr/>
        </p:nvPicPr>
        <p:blipFill>
          <a:blip r:embed="rId3">
            <a:extLst>
              <a:ext uri="{28A0092B-C50C-407E-A947-70E740481C1C}">
                <a14:useLocalDpi xmlns:a14="http://schemas.microsoft.com/office/drawing/2010/main" val="0"/>
              </a:ext>
            </a:extLst>
          </a:blip>
          <a:srcRect t="385" r="3767" b="20248"/>
          <a:stretch>
            <a:fillRect/>
          </a:stretch>
        </p:blipFill>
        <p:spPr bwMode="auto">
          <a:xfrm>
            <a:off x="4222279" y="1520849"/>
            <a:ext cx="4814217" cy="2321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grpSp>
        <p:nvGrpSpPr>
          <p:cNvPr id="18436" name="Group 4"/>
          <p:cNvGrpSpPr>
            <a:grpSpLocks/>
          </p:cNvGrpSpPr>
          <p:nvPr/>
        </p:nvGrpSpPr>
        <p:grpSpPr bwMode="auto">
          <a:xfrm>
            <a:off x="4283450" y="4122739"/>
            <a:ext cx="4753046" cy="2488032"/>
            <a:chOff x="-9" y="27"/>
            <a:chExt cx="4546" cy="2346"/>
          </a:xfrm>
        </p:grpSpPr>
        <p:grpSp>
          <p:nvGrpSpPr>
            <p:cNvPr id="18437" name="Group 5"/>
            <p:cNvGrpSpPr>
              <a:grpSpLocks/>
            </p:cNvGrpSpPr>
            <p:nvPr/>
          </p:nvGrpSpPr>
          <p:grpSpPr bwMode="auto">
            <a:xfrm>
              <a:off x="274" y="27"/>
              <a:ext cx="4029" cy="2077"/>
              <a:chOff x="-30" y="27"/>
              <a:chExt cx="4029" cy="2077"/>
            </a:xfrm>
          </p:grpSpPr>
          <p:sp>
            <p:nvSpPr>
              <p:cNvPr id="18438" name="Line 6"/>
              <p:cNvSpPr>
                <a:spLocks noChangeShapeType="1"/>
              </p:cNvSpPr>
              <p:nvPr/>
            </p:nvSpPr>
            <p:spPr bwMode="auto">
              <a:xfrm>
                <a:off x="487" y="120"/>
                <a:ext cx="267" cy="0"/>
              </a:xfrm>
              <a:prstGeom prst="line">
                <a:avLst/>
              </a:prstGeom>
              <a:noFill/>
              <a:ln w="38100" cap="flat">
                <a:solidFill>
                  <a:srgbClr val="FF0004"/>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39" name="Freeform 7"/>
              <p:cNvSpPr>
                <a:spLocks/>
              </p:cNvSpPr>
              <p:nvPr/>
            </p:nvSpPr>
            <p:spPr bwMode="auto">
              <a:xfrm>
                <a:off x="1111" y="1984"/>
                <a:ext cx="2864" cy="120"/>
              </a:xfrm>
              <a:custGeom>
                <a:avLst/>
                <a:gdLst>
                  <a:gd name="T0" fmla="*/ 0 w 21600"/>
                  <a:gd name="T1" fmla="*/ 21600 h 21600"/>
                  <a:gd name="T2" fmla="*/ 4404 w 21600"/>
                  <a:gd name="T3" fmla="*/ 14400 h 21600"/>
                  <a:gd name="T4" fmla="*/ 7783 w 21600"/>
                  <a:gd name="T5" fmla="*/ 2880 h 21600"/>
                  <a:gd name="T6" fmla="*/ 21600 w 21600"/>
                  <a:gd name="T7" fmla="*/ 0 h 21600"/>
                </a:gdLst>
                <a:ahLst/>
                <a:cxnLst>
                  <a:cxn ang="0">
                    <a:pos x="T0" y="T1"/>
                  </a:cxn>
                  <a:cxn ang="0">
                    <a:pos x="T2" y="T3"/>
                  </a:cxn>
                  <a:cxn ang="0">
                    <a:pos x="T4" y="T5"/>
                  </a:cxn>
                  <a:cxn ang="0">
                    <a:pos x="T6" y="T7"/>
                  </a:cxn>
                </a:cxnLst>
                <a:rect l="0" t="0" r="r" b="b"/>
                <a:pathLst>
                  <a:path w="21600" h="21600">
                    <a:moveTo>
                      <a:pt x="0" y="21600"/>
                    </a:moveTo>
                    <a:lnTo>
                      <a:pt x="4404" y="14400"/>
                    </a:lnTo>
                    <a:lnTo>
                      <a:pt x="7783" y="2880"/>
                    </a:lnTo>
                    <a:lnTo>
                      <a:pt x="21600" y="0"/>
                    </a:lnTo>
                  </a:path>
                </a:pathLst>
              </a:custGeom>
              <a:noFill/>
              <a:ln w="38100" cap="flat">
                <a:solidFill>
                  <a:srgbClr val="B30DFC"/>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40" name="Freeform 8"/>
              <p:cNvSpPr>
                <a:spLocks/>
              </p:cNvSpPr>
              <p:nvPr/>
            </p:nvSpPr>
            <p:spPr bwMode="auto">
              <a:xfrm>
                <a:off x="447" y="1544"/>
                <a:ext cx="3536" cy="560"/>
              </a:xfrm>
              <a:custGeom>
                <a:avLst/>
                <a:gdLst>
                  <a:gd name="T0" fmla="*/ 0 w 21600"/>
                  <a:gd name="T1" fmla="*/ 21600 h 21600"/>
                  <a:gd name="T2" fmla="*/ 4105 w 21600"/>
                  <a:gd name="T3" fmla="*/ 18823 h 21600"/>
                  <a:gd name="T4" fmla="*/ 5229 w 21600"/>
                  <a:gd name="T5" fmla="*/ 12034 h 21600"/>
                  <a:gd name="T6" fmla="*/ 6744 w 21600"/>
                  <a:gd name="T7" fmla="*/ 11417 h 21600"/>
                  <a:gd name="T8" fmla="*/ 8601 w 21600"/>
                  <a:gd name="T9" fmla="*/ 12343 h 21600"/>
                  <a:gd name="T10" fmla="*/ 8943 w 21600"/>
                  <a:gd name="T11" fmla="*/ 8023 h 21600"/>
                  <a:gd name="T12" fmla="*/ 10605 w 21600"/>
                  <a:gd name="T13" fmla="*/ 8331 h 21600"/>
                  <a:gd name="T14" fmla="*/ 11729 w 21600"/>
                  <a:gd name="T15" fmla="*/ 6480 h 21600"/>
                  <a:gd name="T16" fmla="*/ 12168 w 21600"/>
                  <a:gd name="T17" fmla="*/ 6480 h 21600"/>
                  <a:gd name="T18" fmla="*/ 12657 w 21600"/>
                  <a:gd name="T19" fmla="*/ 0 h 21600"/>
                  <a:gd name="T20" fmla="*/ 14074 w 21600"/>
                  <a:gd name="T21" fmla="*/ 617 h 21600"/>
                  <a:gd name="T22" fmla="*/ 16469 w 21600"/>
                  <a:gd name="T23" fmla="*/ 2777 h 21600"/>
                  <a:gd name="T24" fmla="*/ 17593 w 21600"/>
                  <a:gd name="T25" fmla="*/ 4937 h 21600"/>
                  <a:gd name="T26" fmla="*/ 18179 w 21600"/>
                  <a:gd name="T27" fmla="*/ 7097 h 21600"/>
                  <a:gd name="T28" fmla="*/ 21600 w 21600"/>
                  <a:gd name="T29" fmla="*/ 77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600" h="21600">
                    <a:moveTo>
                      <a:pt x="0" y="21600"/>
                    </a:moveTo>
                    <a:lnTo>
                      <a:pt x="4105" y="18823"/>
                    </a:lnTo>
                    <a:lnTo>
                      <a:pt x="5229" y="12034"/>
                    </a:lnTo>
                    <a:lnTo>
                      <a:pt x="6744" y="11417"/>
                    </a:lnTo>
                    <a:lnTo>
                      <a:pt x="8601" y="12343"/>
                    </a:lnTo>
                    <a:lnTo>
                      <a:pt x="8943" y="8023"/>
                    </a:lnTo>
                    <a:lnTo>
                      <a:pt x="10605" y="8331"/>
                    </a:lnTo>
                    <a:lnTo>
                      <a:pt x="11729" y="6480"/>
                    </a:lnTo>
                    <a:lnTo>
                      <a:pt x="12168" y="6480"/>
                    </a:lnTo>
                    <a:lnTo>
                      <a:pt x="12657" y="0"/>
                    </a:lnTo>
                    <a:lnTo>
                      <a:pt x="14074" y="617"/>
                    </a:lnTo>
                    <a:lnTo>
                      <a:pt x="16469" y="2777"/>
                    </a:lnTo>
                    <a:lnTo>
                      <a:pt x="17593" y="4937"/>
                    </a:lnTo>
                    <a:lnTo>
                      <a:pt x="18179" y="7097"/>
                    </a:lnTo>
                    <a:lnTo>
                      <a:pt x="21600" y="7714"/>
                    </a:lnTo>
                  </a:path>
                </a:pathLst>
              </a:custGeom>
              <a:noFill/>
              <a:ln w="38100" cap="flat">
                <a:solidFill>
                  <a:srgbClr val="FF0004"/>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41" name="Freeform 9"/>
              <p:cNvSpPr>
                <a:spLocks/>
              </p:cNvSpPr>
              <p:nvPr/>
            </p:nvSpPr>
            <p:spPr bwMode="auto">
              <a:xfrm>
                <a:off x="495" y="664"/>
                <a:ext cx="3472" cy="1416"/>
              </a:xfrm>
              <a:custGeom>
                <a:avLst/>
                <a:gdLst>
                  <a:gd name="T0" fmla="*/ 0 w 21600"/>
                  <a:gd name="T1" fmla="*/ 21600 h 21600"/>
                  <a:gd name="T2" fmla="*/ 2688 w 21600"/>
                  <a:gd name="T3" fmla="*/ 20380 h 21600"/>
                  <a:gd name="T4" fmla="*/ 5276 w 21600"/>
                  <a:gd name="T5" fmla="*/ 19403 h 21600"/>
                  <a:gd name="T6" fmla="*/ 6968 w 21600"/>
                  <a:gd name="T7" fmla="*/ 16841 h 21600"/>
                  <a:gd name="T8" fmla="*/ 7366 w 21600"/>
                  <a:gd name="T9" fmla="*/ 14278 h 21600"/>
                  <a:gd name="T10" fmla="*/ 7515 w 21600"/>
                  <a:gd name="T11" fmla="*/ 15986 h 21600"/>
                  <a:gd name="T12" fmla="*/ 8511 w 21600"/>
                  <a:gd name="T13" fmla="*/ 14156 h 21600"/>
                  <a:gd name="T14" fmla="*/ 8909 w 21600"/>
                  <a:gd name="T15" fmla="*/ 9031 h 21600"/>
                  <a:gd name="T16" fmla="*/ 9307 w 21600"/>
                  <a:gd name="T17" fmla="*/ 5736 h 21600"/>
                  <a:gd name="T18" fmla="*/ 10302 w 21600"/>
                  <a:gd name="T19" fmla="*/ 5736 h 21600"/>
                  <a:gd name="T20" fmla="*/ 10352 w 21600"/>
                  <a:gd name="T21" fmla="*/ 8420 h 21600"/>
                  <a:gd name="T22" fmla="*/ 11049 w 21600"/>
                  <a:gd name="T23" fmla="*/ 6224 h 21600"/>
                  <a:gd name="T24" fmla="*/ 11795 w 21600"/>
                  <a:gd name="T25" fmla="*/ 5247 h 21600"/>
                  <a:gd name="T26" fmla="*/ 12243 w 21600"/>
                  <a:gd name="T27" fmla="*/ 3905 h 21600"/>
                  <a:gd name="T28" fmla="*/ 15379 w 21600"/>
                  <a:gd name="T29" fmla="*/ 3661 h 21600"/>
                  <a:gd name="T30" fmla="*/ 15578 w 21600"/>
                  <a:gd name="T31" fmla="*/ 4515 h 21600"/>
                  <a:gd name="T32" fmla="*/ 16275 w 21600"/>
                  <a:gd name="T33" fmla="*/ 4881 h 21600"/>
                  <a:gd name="T34" fmla="*/ 18116 w 21600"/>
                  <a:gd name="T35" fmla="*/ 5492 h 21600"/>
                  <a:gd name="T36" fmla="*/ 19559 w 21600"/>
                  <a:gd name="T37" fmla="*/ 5369 h 21600"/>
                  <a:gd name="T38" fmla="*/ 20107 w 21600"/>
                  <a:gd name="T39" fmla="*/ 3905 h 21600"/>
                  <a:gd name="T40" fmla="*/ 20605 w 21600"/>
                  <a:gd name="T41" fmla="*/ 2929 h 21600"/>
                  <a:gd name="T42" fmla="*/ 20605 w 21600"/>
                  <a:gd name="T43" fmla="*/ 0 h 21600"/>
                  <a:gd name="T44" fmla="*/ 21600 w 21600"/>
                  <a:gd name="T45" fmla="*/ 976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600" h="21600">
                    <a:moveTo>
                      <a:pt x="0" y="21600"/>
                    </a:moveTo>
                    <a:lnTo>
                      <a:pt x="2688" y="20380"/>
                    </a:lnTo>
                    <a:lnTo>
                      <a:pt x="5276" y="19403"/>
                    </a:lnTo>
                    <a:lnTo>
                      <a:pt x="6968" y="16841"/>
                    </a:lnTo>
                    <a:lnTo>
                      <a:pt x="7366" y="14278"/>
                    </a:lnTo>
                    <a:lnTo>
                      <a:pt x="7515" y="15986"/>
                    </a:lnTo>
                    <a:lnTo>
                      <a:pt x="8511" y="14156"/>
                    </a:lnTo>
                    <a:lnTo>
                      <a:pt x="8909" y="9031"/>
                    </a:lnTo>
                    <a:lnTo>
                      <a:pt x="9307" y="5736"/>
                    </a:lnTo>
                    <a:lnTo>
                      <a:pt x="10302" y="5736"/>
                    </a:lnTo>
                    <a:lnTo>
                      <a:pt x="10352" y="8420"/>
                    </a:lnTo>
                    <a:lnTo>
                      <a:pt x="11049" y="6224"/>
                    </a:lnTo>
                    <a:lnTo>
                      <a:pt x="11795" y="5247"/>
                    </a:lnTo>
                    <a:lnTo>
                      <a:pt x="12243" y="3905"/>
                    </a:lnTo>
                    <a:lnTo>
                      <a:pt x="15379" y="3661"/>
                    </a:lnTo>
                    <a:lnTo>
                      <a:pt x="15578" y="4515"/>
                    </a:lnTo>
                    <a:lnTo>
                      <a:pt x="16275" y="4881"/>
                    </a:lnTo>
                    <a:lnTo>
                      <a:pt x="18116" y="5492"/>
                    </a:lnTo>
                    <a:lnTo>
                      <a:pt x="19559" y="5369"/>
                    </a:lnTo>
                    <a:lnTo>
                      <a:pt x="20107" y="3905"/>
                    </a:lnTo>
                    <a:lnTo>
                      <a:pt x="20605" y="2929"/>
                    </a:lnTo>
                    <a:lnTo>
                      <a:pt x="20605" y="0"/>
                    </a:lnTo>
                    <a:lnTo>
                      <a:pt x="21600" y="976"/>
                    </a:lnTo>
                  </a:path>
                </a:pathLst>
              </a:custGeom>
              <a:noFill/>
              <a:ln w="38100" cap="flat">
                <a:solidFill>
                  <a:srgbClr val="0070FC"/>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42" name="Freeform 10"/>
              <p:cNvSpPr>
                <a:spLocks/>
              </p:cNvSpPr>
              <p:nvPr/>
            </p:nvSpPr>
            <p:spPr bwMode="auto">
              <a:xfrm>
                <a:off x="351" y="472"/>
                <a:ext cx="3648" cy="1544"/>
              </a:xfrm>
              <a:custGeom>
                <a:avLst/>
                <a:gdLst>
                  <a:gd name="T0" fmla="*/ 0 w 21600"/>
                  <a:gd name="T1" fmla="*/ 21600 h 21600"/>
                  <a:gd name="T2" fmla="*/ 284 w 21600"/>
                  <a:gd name="T3" fmla="*/ 19362 h 21600"/>
                  <a:gd name="T4" fmla="*/ 2274 w 21600"/>
                  <a:gd name="T5" fmla="*/ 19362 h 21600"/>
                  <a:gd name="T6" fmla="*/ 4395 w 21600"/>
                  <a:gd name="T7" fmla="*/ 19362 h 21600"/>
                  <a:gd name="T8" fmla="*/ 5291 w 21600"/>
                  <a:gd name="T9" fmla="*/ 17538 h 21600"/>
                  <a:gd name="T10" fmla="*/ 6442 w 21600"/>
                  <a:gd name="T11" fmla="*/ 16676 h 21600"/>
                  <a:gd name="T12" fmla="*/ 7437 w 21600"/>
                  <a:gd name="T13" fmla="*/ 15109 h 21600"/>
                  <a:gd name="T14" fmla="*/ 8763 w 21600"/>
                  <a:gd name="T15" fmla="*/ 15109 h 21600"/>
                  <a:gd name="T16" fmla="*/ 9142 w 21600"/>
                  <a:gd name="T17" fmla="*/ 15109 h 21600"/>
                  <a:gd name="T18" fmla="*/ 9663 w 21600"/>
                  <a:gd name="T19" fmla="*/ 12759 h 21600"/>
                  <a:gd name="T20" fmla="*/ 10421 w 21600"/>
                  <a:gd name="T21" fmla="*/ 12759 h 21600"/>
                  <a:gd name="T22" fmla="*/ 10895 w 21600"/>
                  <a:gd name="T23" fmla="*/ 14549 h 21600"/>
                  <a:gd name="T24" fmla="*/ 11274 w 21600"/>
                  <a:gd name="T25" fmla="*/ 15333 h 21600"/>
                  <a:gd name="T26" fmla="*/ 12316 w 21600"/>
                  <a:gd name="T27" fmla="*/ 14997 h 21600"/>
                  <a:gd name="T28" fmla="*/ 12316 w 21600"/>
                  <a:gd name="T29" fmla="*/ 12087 h 21600"/>
                  <a:gd name="T30" fmla="*/ 13168 w 21600"/>
                  <a:gd name="T31" fmla="*/ 11416 h 21600"/>
                  <a:gd name="T32" fmla="*/ 16816 w 21600"/>
                  <a:gd name="T33" fmla="*/ 11192 h 21600"/>
                  <a:gd name="T34" fmla="*/ 17100 w 21600"/>
                  <a:gd name="T35" fmla="*/ 11192 h 21600"/>
                  <a:gd name="T36" fmla="*/ 17526 w 21600"/>
                  <a:gd name="T37" fmla="*/ 8058 h 21600"/>
                  <a:gd name="T38" fmla="*/ 20226 w 21600"/>
                  <a:gd name="T39" fmla="*/ 7387 h 21600"/>
                  <a:gd name="T40" fmla="*/ 20689 w 21600"/>
                  <a:gd name="T41" fmla="*/ 7387 h 21600"/>
                  <a:gd name="T42" fmla="*/ 21032 w 21600"/>
                  <a:gd name="T43" fmla="*/ 1343 h 21600"/>
                  <a:gd name="T44" fmla="*/ 21600 w 21600"/>
                  <a:gd name="T45" fmla="*/ 0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600" h="21600">
                    <a:moveTo>
                      <a:pt x="0" y="21600"/>
                    </a:moveTo>
                    <a:lnTo>
                      <a:pt x="284" y="19362"/>
                    </a:lnTo>
                    <a:lnTo>
                      <a:pt x="2274" y="19362"/>
                    </a:lnTo>
                    <a:lnTo>
                      <a:pt x="4395" y="19362"/>
                    </a:lnTo>
                    <a:lnTo>
                      <a:pt x="5291" y="17538"/>
                    </a:lnTo>
                    <a:lnTo>
                      <a:pt x="6442" y="16676"/>
                    </a:lnTo>
                    <a:lnTo>
                      <a:pt x="7437" y="15109"/>
                    </a:lnTo>
                    <a:lnTo>
                      <a:pt x="8763" y="15109"/>
                    </a:lnTo>
                    <a:lnTo>
                      <a:pt x="9142" y="15109"/>
                    </a:lnTo>
                    <a:lnTo>
                      <a:pt x="9663" y="12759"/>
                    </a:lnTo>
                    <a:lnTo>
                      <a:pt x="10421" y="12759"/>
                    </a:lnTo>
                    <a:lnTo>
                      <a:pt x="10895" y="14549"/>
                    </a:lnTo>
                    <a:lnTo>
                      <a:pt x="11274" y="15333"/>
                    </a:lnTo>
                    <a:lnTo>
                      <a:pt x="12316" y="14997"/>
                    </a:lnTo>
                    <a:lnTo>
                      <a:pt x="12316" y="12087"/>
                    </a:lnTo>
                    <a:lnTo>
                      <a:pt x="13168" y="11416"/>
                    </a:lnTo>
                    <a:lnTo>
                      <a:pt x="16816" y="11192"/>
                    </a:lnTo>
                    <a:lnTo>
                      <a:pt x="17100" y="11192"/>
                    </a:lnTo>
                    <a:lnTo>
                      <a:pt x="17526" y="8058"/>
                    </a:lnTo>
                    <a:lnTo>
                      <a:pt x="20226" y="7387"/>
                    </a:lnTo>
                    <a:lnTo>
                      <a:pt x="20689" y="7387"/>
                    </a:lnTo>
                    <a:lnTo>
                      <a:pt x="21032" y="1343"/>
                    </a:lnTo>
                    <a:lnTo>
                      <a:pt x="21600" y="0"/>
                    </a:lnTo>
                  </a:path>
                </a:pathLst>
              </a:custGeom>
              <a:noFill/>
              <a:ln w="38100" cap="flat">
                <a:solidFill>
                  <a:srgbClr val="00B313"/>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43" name="Freeform 11"/>
              <p:cNvSpPr>
                <a:spLocks/>
              </p:cNvSpPr>
              <p:nvPr/>
            </p:nvSpPr>
            <p:spPr bwMode="auto">
              <a:xfrm>
                <a:off x="411" y="1161"/>
                <a:ext cx="3578" cy="935"/>
              </a:xfrm>
              <a:custGeom>
                <a:avLst/>
                <a:gdLst>
                  <a:gd name="T0" fmla="*/ 0 w 21600"/>
                  <a:gd name="T1" fmla="*/ 21600 h 21600"/>
                  <a:gd name="T2" fmla="*/ 2996 w 21600"/>
                  <a:gd name="T3" fmla="*/ 19895 h 21600"/>
                  <a:gd name="T4" fmla="*/ 3021 w 21600"/>
                  <a:gd name="T5" fmla="*/ 15442 h 21600"/>
                  <a:gd name="T6" fmla="*/ 4259 w 21600"/>
                  <a:gd name="T7" fmla="*/ 15442 h 21600"/>
                  <a:gd name="T8" fmla="*/ 4458 w 21600"/>
                  <a:gd name="T9" fmla="*/ 18947 h 21600"/>
                  <a:gd name="T10" fmla="*/ 5077 w 21600"/>
                  <a:gd name="T11" fmla="*/ 18947 h 21600"/>
                  <a:gd name="T12" fmla="*/ 5349 w 21600"/>
                  <a:gd name="T13" fmla="*/ 13737 h 21600"/>
                  <a:gd name="T14" fmla="*/ 5869 w 21600"/>
                  <a:gd name="T15" fmla="*/ 13737 h 21600"/>
                  <a:gd name="T16" fmla="*/ 6191 w 21600"/>
                  <a:gd name="T17" fmla="*/ 9758 h 21600"/>
                  <a:gd name="T18" fmla="*/ 6364 w 21600"/>
                  <a:gd name="T19" fmla="*/ 8811 h 21600"/>
                  <a:gd name="T20" fmla="*/ 6909 w 21600"/>
                  <a:gd name="T21" fmla="*/ 11937 h 21600"/>
                  <a:gd name="T22" fmla="*/ 7355 w 21600"/>
                  <a:gd name="T23" fmla="*/ 9568 h 21600"/>
                  <a:gd name="T24" fmla="*/ 7652 w 21600"/>
                  <a:gd name="T25" fmla="*/ 7958 h 21600"/>
                  <a:gd name="T26" fmla="*/ 8370 w 21600"/>
                  <a:gd name="T27" fmla="*/ 9568 h 21600"/>
                  <a:gd name="T28" fmla="*/ 9212 w 21600"/>
                  <a:gd name="T29" fmla="*/ 4547 h 21600"/>
                  <a:gd name="T30" fmla="*/ 9831 w 21600"/>
                  <a:gd name="T31" fmla="*/ 3221 h 21600"/>
                  <a:gd name="T32" fmla="*/ 10500 w 21600"/>
                  <a:gd name="T33" fmla="*/ 3221 h 21600"/>
                  <a:gd name="T34" fmla="*/ 10624 w 21600"/>
                  <a:gd name="T35" fmla="*/ 4074 h 21600"/>
                  <a:gd name="T36" fmla="*/ 12184 w 21600"/>
                  <a:gd name="T37" fmla="*/ 3979 h 21600"/>
                  <a:gd name="T38" fmla="*/ 12679 w 21600"/>
                  <a:gd name="T39" fmla="*/ 0 h 21600"/>
                  <a:gd name="T40" fmla="*/ 16122 w 21600"/>
                  <a:gd name="T41" fmla="*/ 663 h 21600"/>
                  <a:gd name="T42" fmla="*/ 16300 w 21600"/>
                  <a:gd name="T43" fmla="*/ 2854 h 21600"/>
                  <a:gd name="T44" fmla="*/ 17539 w 21600"/>
                  <a:gd name="T45" fmla="*/ 2949 h 21600"/>
                  <a:gd name="T46" fmla="*/ 19396 w 21600"/>
                  <a:gd name="T47" fmla="*/ 3517 h 21600"/>
                  <a:gd name="T48" fmla="*/ 19545 w 21600"/>
                  <a:gd name="T49" fmla="*/ 5980 h 21600"/>
                  <a:gd name="T50" fmla="*/ 20758 w 21600"/>
                  <a:gd name="T51" fmla="*/ 5317 h 21600"/>
                  <a:gd name="T52" fmla="*/ 21154 w 21600"/>
                  <a:gd name="T53" fmla="*/ 4275 h 21600"/>
                  <a:gd name="T54" fmla="*/ 21600 w 21600"/>
                  <a:gd name="T55" fmla="*/ 4275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1600" h="21600">
                    <a:moveTo>
                      <a:pt x="0" y="21600"/>
                    </a:moveTo>
                    <a:lnTo>
                      <a:pt x="2996" y="19895"/>
                    </a:lnTo>
                    <a:lnTo>
                      <a:pt x="3021" y="15442"/>
                    </a:lnTo>
                    <a:lnTo>
                      <a:pt x="4259" y="15442"/>
                    </a:lnTo>
                    <a:lnTo>
                      <a:pt x="4458" y="18947"/>
                    </a:lnTo>
                    <a:lnTo>
                      <a:pt x="5077" y="18947"/>
                    </a:lnTo>
                    <a:lnTo>
                      <a:pt x="5349" y="13737"/>
                    </a:lnTo>
                    <a:lnTo>
                      <a:pt x="5869" y="13737"/>
                    </a:lnTo>
                    <a:lnTo>
                      <a:pt x="6191" y="9758"/>
                    </a:lnTo>
                    <a:lnTo>
                      <a:pt x="6364" y="8811"/>
                    </a:lnTo>
                    <a:lnTo>
                      <a:pt x="6909" y="11937"/>
                    </a:lnTo>
                    <a:lnTo>
                      <a:pt x="7355" y="9568"/>
                    </a:lnTo>
                    <a:lnTo>
                      <a:pt x="7652" y="7958"/>
                    </a:lnTo>
                    <a:lnTo>
                      <a:pt x="8370" y="9568"/>
                    </a:lnTo>
                    <a:lnTo>
                      <a:pt x="9212" y="4547"/>
                    </a:lnTo>
                    <a:lnTo>
                      <a:pt x="9831" y="3221"/>
                    </a:lnTo>
                    <a:lnTo>
                      <a:pt x="10500" y="3221"/>
                    </a:lnTo>
                    <a:lnTo>
                      <a:pt x="10624" y="4074"/>
                    </a:lnTo>
                    <a:lnTo>
                      <a:pt x="12184" y="3979"/>
                    </a:lnTo>
                    <a:lnTo>
                      <a:pt x="12679" y="0"/>
                    </a:lnTo>
                    <a:lnTo>
                      <a:pt x="16122" y="663"/>
                    </a:lnTo>
                    <a:lnTo>
                      <a:pt x="16300" y="2854"/>
                    </a:lnTo>
                    <a:lnTo>
                      <a:pt x="17539" y="2949"/>
                    </a:lnTo>
                    <a:lnTo>
                      <a:pt x="19396" y="3517"/>
                    </a:lnTo>
                    <a:lnTo>
                      <a:pt x="19545" y="5980"/>
                    </a:lnTo>
                    <a:lnTo>
                      <a:pt x="20758" y="5317"/>
                    </a:lnTo>
                    <a:lnTo>
                      <a:pt x="21154" y="4275"/>
                    </a:lnTo>
                    <a:lnTo>
                      <a:pt x="21600" y="4275"/>
                    </a:lnTo>
                  </a:path>
                </a:pathLst>
              </a:custGeom>
              <a:noFill/>
              <a:ln w="38100" cap="flat">
                <a:solidFill>
                  <a:srgbClr val="00ECE9"/>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44" name="Freeform 12"/>
              <p:cNvSpPr>
                <a:spLocks/>
              </p:cNvSpPr>
              <p:nvPr/>
            </p:nvSpPr>
            <p:spPr bwMode="auto">
              <a:xfrm>
                <a:off x="359" y="64"/>
                <a:ext cx="3640" cy="2032"/>
              </a:xfrm>
              <a:custGeom>
                <a:avLst/>
                <a:gdLst>
                  <a:gd name="T0" fmla="*/ 0 w 21600"/>
                  <a:gd name="T1" fmla="*/ 0 h 21600"/>
                  <a:gd name="T2" fmla="*/ 0 w 21600"/>
                  <a:gd name="T3" fmla="*/ 21600 h 21600"/>
                  <a:gd name="T4" fmla="*/ 21600 w 21600"/>
                  <a:gd name="T5" fmla="*/ 21600 h 21600"/>
                </a:gdLst>
                <a:ahLst/>
                <a:cxnLst>
                  <a:cxn ang="0">
                    <a:pos x="T0" y="T1"/>
                  </a:cxn>
                  <a:cxn ang="0">
                    <a:pos x="T2" y="T3"/>
                  </a:cxn>
                  <a:cxn ang="0">
                    <a:pos x="T4" y="T5"/>
                  </a:cxn>
                </a:cxnLst>
                <a:rect l="0" t="0" r="r" b="b"/>
                <a:pathLst>
                  <a:path w="21600" h="21600">
                    <a:moveTo>
                      <a:pt x="0" y="0"/>
                    </a:moveTo>
                    <a:lnTo>
                      <a:pt x="0" y="21600"/>
                    </a:lnTo>
                    <a:lnTo>
                      <a:pt x="21600" y="21600"/>
                    </a:lnTo>
                  </a:path>
                </a:pathLst>
              </a:cu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45" name="Rectangle 13"/>
              <p:cNvSpPr>
                <a:spLocks/>
              </p:cNvSpPr>
              <p:nvPr/>
            </p:nvSpPr>
            <p:spPr bwMode="auto">
              <a:xfrm>
                <a:off x="-30" y="385"/>
                <a:ext cx="32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dirty="0">
                    <a:ea typeface="Gill Sans" charset="0"/>
                    <a:cs typeface="Gill Sans" charset="0"/>
                  </a:rPr>
                  <a:t>200</a:t>
                </a:r>
              </a:p>
            </p:txBody>
          </p:sp>
          <p:sp>
            <p:nvSpPr>
              <p:cNvPr id="18446" name="Rectangle 14"/>
              <p:cNvSpPr>
                <a:spLocks/>
              </p:cNvSpPr>
              <p:nvPr/>
            </p:nvSpPr>
            <p:spPr bwMode="auto">
              <a:xfrm>
                <a:off x="-23" y="805"/>
                <a:ext cx="32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dirty="0">
                    <a:ea typeface="Gill Sans" charset="0"/>
                    <a:cs typeface="Gill Sans" charset="0"/>
                  </a:rPr>
                  <a:t>150</a:t>
                </a:r>
              </a:p>
            </p:txBody>
          </p:sp>
          <p:sp>
            <p:nvSpPr>
              <p:cNvPr id="18447" name="Rectangle 15"/>
              <p:cNvSpPr>
                <a:spLocks/>
              </p:cNvSpPr>
              <p:nvPr/>
            </p:nvSpPr>
            <p:spPr bwMode="auto">
              <a:xfrm>
                <a:off x="-23" y="1221"/>
                <a:ext cx="323"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a:ea typeface="Gill Sans" charset="0"/>
                    <a:cs typeface="Gill Sans" charset="0"/>
                  </a:rPr>
                  <a:t>100</a:t>
                </a:r>
              </a:p>
            </p:txBody>
          </p:sp>
          <p:sp>
            <p:nvSpPr>
              <p:cNvPr id="18448" name="Rectangle 16"/>
              <p:cNvSpPr>
                <a:spLocks/>
              </p:cNvSpPr>
              <p:nvPr/>
            </p:nvSpPr>
            <p:spPr bwMode="auto">
              <a:xfrm>
                <a:off x="73" y="1587"/>
                <a:ext cx="215"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a:ea typeface="Gill Sans" charset="0"/>
                    <a:cs typeface="Gill Sans" charset="0"/>
                  </a:rPr>
                  <a:t>50</a:t>
                </a:r>
              </a:p>
            </p:txBody>
          </p:sp>
          <p:sp>
            <p:nvSpPr>
              <p:cNvPr id="18449" name="Rectangle 17"/>
              <p:cNvSpPr>
                <a:spLocks/>
              </p:cNvSpPr>
              <p:nvPr/>
            </p:nvSpPr>
            <p:spPr bwMode="auto">
              <a:xfrm>
                <a:off x="779" y="27"/>
                <a:ext cx="436"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400">
                    <a:ea typeface="Gill Sans" charset="0"/>
                    <a:cs typeface="Gill Sans" charset="0"/>
                  </a:rPr>
                  <a:t>$^&amp;@</a:t>
                </a:r>
              </a:p>
            </p:txBody>
          </p:sp>
          <p:sp>
            <p:nvSpPr>
              <p:cNvPr id="18450" name="Line 18"/>
              <p:cNvSpPr>
                <a:spLocks noChangeShapeType="1"/>
              </p:cNvSpPr>
              <p:nvPr/>
            </p:nvSpPr>
            <p:spPr bwMode="auto">
              <a:xfrm>
                <a:off x="487" y="304"/>
                <a:ext cx="267" cy="0"/>
              </a:xfrm>
              <a:prstGeom prst="line">
                <a:avLst/>
              </a:prstGeom>
              <a:noFill/>
              <a:ln w="38100" cap="flat">
                <a:solidFill>
                  <a:srgbClr val="00B313"/>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51" name="Rectangle 19"/>
              <p:cNvSpPr>
                <a:spLocks/>
              </p:cNvSpPr>
              <p:nvPr/>
            </p:nvSpPr>
            <p:spPr bwMode="auto">
              <a:xfrm>
                <a:off x="780" y="207"/>
                <a:ext cx="447"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400">
                    <a:ea typeface="Gill Sans" charset="0"/>
                    <a:cs typeface="Gill Sans" charset="0"/>
                  </a:rPr>
                  <a:t>!%&amp;%!</a:t>
                </a:r>
              </a:p>
            </p:txBody>
          </p:sp>
          <p:sp>
            <p:nvSpPr>
              <p:cNvPr id="18452" name="Line 20"/>
              <p:cNvSpPr>
                <a:spLocks noChangeShapeType="1"/>
              </p:cNvSpPr>
              <p:nvPr/>
            </p:nvSpPr>
            <p:spPr bwMode="auto">
              <a:xfrm>
                <a:off x="487" y="488"/>
                <a:ext cx="267" cy="0"/>
              </a:xfrm>
              <a:prstGeom prst="line">
                <a:avLst/>
              </a:prstGeom>
              <a:noFill/>
              <a:ln w="38100" cap="flat">
                <a:solidFill>
                  <a:srgbClr val="0070FC"/>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53" name="Rectangle 21"/>
              <p:cNvSpPr>
                <a:spLocks/>
              </p:cNvSpPr>
              <p:nvPr/>
            </p:nvSpPr>
            <p:spPr bwMode="auto">
              <a:xfrm>
                <a:off x="781" y="383"/>
                <a:ext cx="449"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400">
                    <a:ea typeface="Gill Sans" charset="0"/>
                    <a:cs typeface="Gill Sans" charset="0"/>
                  </a:rPr>
                  <a:t>*&amp;#@</a:t>
                </a:r>
              </a:p>
            </p:txBody>
          </p:sp>
          <p:sp>
            <p:nvSpPr>
              <p:cNvPr id="18454" name="Line 22"/>
              <p:cNvSpPr>
                <a:spLocks noChangeShapeType="1"/>
              </p:cNvSpPr>
              <p:nvPr/>
            </p:nvSpPr>
            <p:spPr bwMode="auto">
              <a:xfrm>
                <a:off x="487" y="672"/>
                <a:ext cx="267" cy="0"/>
              </a:xfrm>
              <a:prstGeom prst="line">
                <a:avLst/>
              </a:prstGeom>
              <a:noFill/>
              <a:ln w="38100" cap="flat">
                <a:solidFill>
                  <a:srgbClr val="B30DFC"/>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55" name="Rectangle 23"/>
              <p:cNvSpPr>
                <a:spLocks/>
              </p:cNvSpPr>
              <p:nvPr/>
            </p:nvSpPr>
            <p:spPr bwMode="auto">
              <a:xfrm>
                <a:off x="778" y="567"/>
                <a:ext cx="53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400" dirty="0">
                    <a:ea typeface="Gill Sans" charset="0"/>
                    <a:cs typeface="Gill Sans" charset="0"/>
                  </a:rPr>
                  <a:t>$%!^%*</a:t>
                </a:r>
              </a:p>
            </p:txBody>
          </p:sp>
          <p:sp>
            <p:nvSpPr>
              <p:cNvPr id="18456" name="Line 24"/>
              <p:cNvSpPr>
                <a:spLocks noChangeShapeType="1"/>
              </p:cNvSpPr>
              <p:nvPr/>
            </p:nvSpPr>
            <p:spPr bwMode="auto">
              <a:xfrm>
                <a:off x="487" y="856"/>
                <a:ext cx="267" cy="0"/>
              </a:xfrm>
              <a:prstGeom prst="line">
                <a:avLst/>
              </a:prstGeom>
              <a:noFill/>
              <a:ln w="38100" cap="flat">
                <a:solidFill>
                  <a:srgbClr val="00ECE9"/>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8457" name="Rectangle 25"/>
              <p:cNvSpPr>
                <a:spLocks/>
              </p:cNvSpPr>
              <p:nvPr/>
            </p:nvSpPr>
            <p:spPr bwMode="auto">
              <a:xfrm>
                <a:off x="777" y="743"/>
                <a:ext cx="505"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400" dirty="0">
                    <a:ea typeface="Gill Sans" charset="0"/>
                    <a:cs typeface="Gill Sans" charset="0"/>
                  </a:rPr>
                  <a:t>penguin</a:t>
                </a:r>
              </a:p>
            </p:txBody>
          </p:sp>
        </p:grpSp>
        <p:sp>
          <p:nvSpPr>
            <p:cNvPr id="18458" name="Rectangle 26"/>
            <p:cNvSpPr>
              <a:spLocks/>
            </p:cNvSpPr>
            <p:nvPr/>
          </p:nvSpPr>
          <p:spPr bwMode="auto">
            <a:xfrm rot="16200000">
              <a:off x="-497" y="918"/>
              <a:ext cx="1279" cy="3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200" dirty="0">
                  <a:ea typeface="Gill Sans" charset="0"/>
                  <a:cs typeface="Gill Sans" charset="0"/>
                </a:rPr>
                <a:t>Swear Count</a:t>
              </a:r>
            </a:p>
          </p:txBody>
        </p:sp>
        <p:sp>
          <p:nvSpPr>
            <p:cNvPr id="18459" name="Rectangle 27"/>
            <p:cNvSpPr>
              <a:spLocks/>
            </p:cNvSpPr>
            <p:nvPr/>
          </p:nvSpPr>
          <p:spPr bwMode="auto">
            <a:xfrm>
              <a:off x="482" y="2139"/>
              <a:ext cx="258"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a:ea typeface="Gill Sans" charset="0"/>
                  <a:cs typeface="Gill Sans" charset="0"/>
                </a:rPr>
                <a:t>1.0</a:t>
              </a:r>
            </a:p>
          </p:txBody>
        </p:sp>
        <p:sp>
          <p:nvSpPr>
            <p:cNvPr id="18460" name="Rectangle 28"/>
            <p:cNvSpPr>
              <a:spLocks/>
            </p:cNvSpPr>
            <p:nvPr/>
          </p:nvSpPr>
          <p:spPr bwMode="auto">
            <a:xfrm>
              <a:off x="1018" y="2139"/>
              <a:ext cx="409"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a:ea typeface="Gill Sans" charset="0"/>
                  <a:cs typeface="Gill Sans" charset="0"/>
                </a:rPr>
                <a:t>2.1.2</a:t>
              </a:r>
            </a:p>
          </p:txBody>
        </p:sp>
        <p:sp>
          <p:nvSpPr>
            <p:cNvPr id="18461" name="Rectangle 29"/>
            <p:cNvSpPr>
              <a:spLocks/>
            </p:cNvSpPr>
            <p:nvPr/>
          </p:nvSpPr>
          <p:spPr bwMode="auto">
            <a:xfrm>
              <a:off x="1695" y="2139"/>
              <a:ext cx="51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a:ea typeface="Gill Sans" charset="0"/>
                  <a:cs typeface="Gill Sans" charset="0"/>
                </a:rPr>
                <a:t>2.3.36</a:t>
              </a:r>
            </a:p>
          </p:txBody>
        </p:sp>
        <p:sp>
          <p:nvSpPr>
            <p:cNvPr id="18462" name="Rectangle 30"/>
            <p:cNvSpPr>
              <a:spLocks/>
            </p:cNvSpPr>
            <p:nvPr/>
          </p:nvSpPr>
          <p:spPr bwMode="auto">
            <a:xfrm>
              <a:off x="2471" y="2139"/>
              <a:ext cx="51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a:ea typeface="Gill Sans" charset="0"/>
                  <a:cs typeface="Gill Sans" charset="0"/>
                </a:rPr>
                <a:t>2.6.12</a:t>
              </a:r>
            </a:p>
          </p:txBody>
        </p:sp>
        <p:sp>
          <p:nvSpPr>
            <p:cNvPr id="18463" name="Rectangle 31"/>
            <p:cNvSpPr>
              <a:spLocks/>
            </p:cNvSpPr>
            <p:nvPr/>
          </p:nvSpPr>
          <p:spPr bwMode="auto">
            <a:xfrm>
              <a:off x="3247" y="2139"/>
              <a:ext cx="51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a:ea typeface="Gill Sans" charset="0"/>
                  <a:cs typeface="Gill Sans" charset="0"/>
                </a:rPr>
                <a:t>2.6.24</a:t>
              </a:r>
            </a:p>
          </p:txBody>
        </p:sp>
        <p:sp>
          <p:nvSpPr>
            <p:cNvPr id="18464" name="Rectangle 32"/>
            <p:cNvSpPr>
              <a:spLocks/>
            </p:cNvSpPr>
            <p:nvPr/>
          </p:nvSpPr>
          <p:spPr bwMode="auto">
            <a:xfrm>
              <a:off x="4020" y="2139"/>
              <a:ext cx="517" cy="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1700">
                  <a:ea typeface="Gill Sans" charset="0"/>
                  <a:cs typeface="Gill Sans" charset="0"/>
                </a:rPr>
                <a:t>2.6.36</a:t>
              </a:r>
            </a:p>
          </p:txBody>
        </p:sp>
      </p:grpSp>
    </p:spTree>
    <p:extLst>
      <p:ext uri="{BB962C8B-B14F-4D97-AF65-F5344CB8AC3E}">
        <p14:creationId xmlns:p14="http://schemas.microsoft.com/office/powerpoint/2010/main" val="519328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43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3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43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p:txBody>
          <a:bodyPr/>
          <a:lstStyle/>
          <a:p>
            <a:r>
              <a:rPr lang="en-US" smtClean="0"/>
              <a:t>DRK Performance</a:t>
            </a:r>
            <a:endParaRPr lang="en-US" dirty="0"/>
          </a:p>
        </p:txBody>
      </p:sp>
      <p:sp>
        <p:nvSpPr>
          <p:cNvPr id="4" name="Slide Number Placeholder 3"/>
          <p:cNvSpPr>
            <a:spLocks noGrp="1"/>
          </p:cNvSpPr>
          <p:nvPr>
            <p:ph type="sldNum" sz="quarter" idx="12"/>
          </p:nvPr>
        </p:nvSpPr>
        <p:spPr>
          <a:xfrm>
            <a:off x="0" y="1181100"/>
            <a:ext cx="533400" cy="244475"/>
          </a:xfrm>
        </p:spPr>
        <p:txBody>
          <a:bodyPr>
            <a:normAutofit fontScale="85000" lnSpcReduction="20000"/>
          </a:bodyPr>
          <a:lstStyle/>
          <a:p>
            <a:fld id="{95FB581F-8C56-49F3-98FB-4A2A454D3650}" type="slidenum">
              <a:rPr lang="en-US" smtClean="0"/>
              <a:pPr/>
              <a:t>20</a:t>
            </a:fld>
            <a:endParaRPr lang="en-US"/>
          </a:p>
        </p:txBody>
      </p:sp>
      <p:sp>
        <p:nvSpPr>
          <p:cNvPr id="35842" name="Rectangle 2"/>
          <p:cNvSpPr>
            <a:spLocks noGrp="1" noChangeArrowheads="1"/>
          </p:cNvSpPr>
          <p:nvPr>
            <p:ph type="body" idx="1"/>
          </p:nvPr>
        </p:nvSpPr>
        <p:spPr/>
        <p:txBody>
          <a:bodyPr/>
          <a:lstStyle/>
          <a:p>
            <a:r>
              <a:rPr lang="en-US" dirty="0" smtClean="0"/>
              <a:t>Ran framework with instruction counting tool</a:t>
            </a:r>
          </a:p>
          <a:p>
            <a:pPr lvl="1"/>
            <a:r>
              <a:rPr lang="en-US" dirty="0" smtClean="0"/>
              <a:t>Intel Quad Core i7 2.8Ghz, 8GB, 64-bit Ubuntu 11.10</a:t>
            </a:r>
          </a:p>
          <a:p>
            <a:pPr lvl="1"/>
            <a:endParaRPr lang="en-US" dirty="0" smtClean="0"/>
          </a:p>
          <a:p>
            <a:r>
              <a:rPr lang="en-US" dirty="0" smtClean="0"/>
              <a:t>Low application overhead</a:t>
            </a:r>
          </a:p>
          <a:p>
            <a:pPr lvl="1"/>
            <a:r>
              <a:rPr lang="en-US" dirty="0" smtClean="0"/>
              <a:t>JavaScript, Mozilla Kraken: 3% overhead</a:t>
            </a:r>
          </a:p>
          <a:p>
            <a:pPr lvl="1"/>
            <a:r>
              <a:rPr lang="en-US" dirty="0" smtClean="0"/>
              <a:t>Parallel Linux kernel compile: 30% overhead</a:t>
            </a:r>
          </a:p>
          <a:p>
            <a:pPr lvl="2"/>
            <a:r>
              <a:rPr lang="en-US" dirty="0" smtClean="0"/>
              <a:t>18% user time increase</a:t>
            </a:r>
          </a:p>
          <a:p>
            <a:pPr lvl="2"/>
            <a:r>
              <a:rPr lang="en-US" dirty="0" smtClean="0"/>
              <a:t>143% system time increase</a:t>
            </a:r>
          </a:p>
          <a:p>
            <a:pPr lvl="1"/>
            <a:endParaRPr lang="en-US" dirty="0" smtClean="0"/>
          </a:p>
          <a:p>
            <a:r>
              <a:rPr lang="en-US" dirty="0" smtClean="0"/>
              <a:t>Overhead commensurate with OS activity</a:t>
            </a:r>
          </a:p>
          <a:p>
            <a:pPr lvl="1"/>
            <a:r>
              <a:rPr lang="en-US" dirty="0" smtClean="0"/>
              <a:t>How bad can this get?</a:t>
            </a:r>
            <a:endParaRPr lang="en-US" dirty="0"/>
          </a:p>
        </p:txBody>
      </p:sp>
    </p:spTree>
    <p:extLst>
      <p:ext uri="{BB962C8B-B14F-4D97-AF65-F5344CB8AC3E}">
        <p14:creationId xmlns:p14="http://schemas.microsoft.com/office/powerpoint/2010/main" val="14975105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p:txBody>
          <a:bodyPr/>
          <a:lstStyle/>
          <a:p>
            <a:r>
              <a:rPr lang="en-US" smtClean="0"/>
              <a:t>Stress Test</a:t>
            </a:r>
            <a:endParaRPr lang="en-US" dirty="0"/>
          </a:p>
        </p:txBody>
      </p:sp>
      <p:sp>
        <p:nvSpPr>
          <p:cNvPr id="7" name="Slide Number Placeholder 3"/>
          <p:cNvSpPr>
            <a:spLocks noGrp="1"/>
          </p:cNvSpPr>
          <p:nvPr>
            <p:ph type="sldNum" sz="quarter" idx="12"/>
          </p:nvPr>
        </p:nvSpPr>
        <p:spPr>
          <a:xfrm>
            <a:off x="0" y="1181100"/>
            <a:ext cx="533400" cy="244475"/>
          </a:xfrm>
        </p:spPr>
        <p:txBody>
          <a:bodyPr>
            <a:normAutofit fontScale="85000" lnSpcReduction="20000"/>
          </a:bodyPr>
          <a:lstStyle/>
          <a:p>
            <a:fld id="{DCFBA049-9062-4DAC-BD74-03CCB81455E0}" type="slidenum">
              <a:rPr lang="en-US" smtClean="0"/>
              <a:pPr/>
              <a:t>21</a:t>
            </a:fld>
            <a:endParaRPr lang="en-US"/>
          </a:p>
        </p:txBody>
      </p:sp>
      <p:sp>
        <p:nvSpPr>
          <p:cNvPr id="36866" name="Rectangle 2"/>
          <p:cNvSpPr>
            <a:spLocks noGrp="1" noChangeArrowheads="1"/>
          </p:cNvSpPr>
          <p:nvPr>
            <p:ph type="body" idx="1"/>
          </p:nvPr>
        </p:nvSpPr>
        <p:spPr/>
        <p:txBody>
          <a:bodyPr/>
          <a:lstStyle/>
          <a:p>
            <a:r>
              <a:rPr lang="en-US" dirty="0" smtClean="0"/>
              <a:t>Used </a:t>
            </a:r>
            <a:r>
              <a:rPr lang="en-US" dirty="0" err="1" smtClean="0"/>
              <a:t>Apachebench</a:t>
            </a:r>
            <a:r>
              <a:rPr lang="en-US" dirty="0" smtClean="0"/>
              <a:t> and </a:t>
            </a:r>
            <a:r>
              <a:rPr lang="en-US" dirty="0" err="1" smtClean="0"/>
              <a:t>Filebench</a:t>
            </a:r>
            <a:endParaRPr lang="en-US" dirty="0" smtClean="0"/>
          </a:p>
          <a:p>
            <a:pPr lvl="1"/>
            <a:r>
              <a:rPr lang="en-US" dirty="0" smtClean="0"/>
              <a:t>Configured benchmarks to stress CPUs</a:t>
            </a:r>
          </a:p>
          <a:p>
            <a:pPr lvl="1"/>
            <a:r>
              <a:rPr lang="en-US" dirty="0">
                <a:ea typeface="Gill Sans" charset="0"/>
                <a:cs typeface="Gill Sans" charset="0"/>
              </a:rPr>
              <a:t>Less than 5x - </a:t>
            </a:r>
            <a:r>
              <a:rPr lang="en-US" dirty="0" smtClean="0">
                <a:ea typeface="Gill Sans" charset="0"/>
                <a:cs typeface="Gill Sans" charset="0"/>
              </a:rPr>
              <a:t>reasonable </a:t>
            </a:r>
            <a:r>
              <a:rPr lang="en-US" dirty="0">
                <a:ea typeface="Gill Sans" charset="0"/>
                <a:cs typeface="Gill Sans" charset="0"/>
              </a:rPr>
              <a:t>overhead for debugging </a:t>
            </a:r>
            <a:r>
              <a:rPr lang="en-US" dirty="0" smtClean="0">
                <a:ea typeface="Gill Sans" charset="0"/>
                <a:cs typeface="Gill Sans" charset="0"/>
              </a:rPr>
              <a:t>tools</a:t>
            </a:r>
          </a:p>
          <a:p>
            <a:pPr lvl="1"/>
            <a:r>
              <a:rPr lang="en-US" dirty="0" smtClean="0">
                <a:ea typeface="Gill Sans" charset="0"/>
                <a:cs typeface="Gill Sans" charset="0"/>
              </a:rPr>
              <a:t>Need to reduce this overhead for security applications</a:t>
            </a:r>
            <a:endParaRPr lang="en-US" dirty="0">
              <a:ea typeface="Gill Sans" charset="0"/>
              <a:cs typeface="Gill Sans" charset="0"/>
            </a:endParaRPr>
          </a:p>
          <a:p>
            <a:pPr marL="365760" lvl="1" indent="0">
              <a:buNone/>
            </a:pPr>
            <a:endParaRPr lang="en-US" dirty="0" smtClean="0"/>
          </a:p>
        </p:txBody>
      </p:sp>
      <p:graphicFrame>
        <p:nvGraphicFramePr>
          <p:cNvPr id="8" name="Object 4"/>
          <p:cNvGraphicFramePr>
            <a:graphicFrameLocks/>
          </p:cNvGraphicFramePr>
          <p:nvPr>
            <p:extLst>
              <p:ext uri="{D42A27DB-BD31-4B8C-83A1-F6EECF244321}">
                <p14:modId xmlns:p14="http://schemas.microsoft.com/office/powerpoint/2010/main" val="1832523069"/>
              </p:ext>
            </p:extLst>
          </p:nvPr>
        </p:nvGraphicFramePr>
        <p:xfrm>
          <a:off x="395536" y="3068960"/>
          <a:ext cx="8325957" cy="4104456"/>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5"/>
          <p:cNvSpPr>
            <a:spLocks/>
          </p:cNvSpPr>
          <p:nvPr/>
        </p:nvSpPr>
        <p:spPr bwMode="auto">
          <a:xfrm>
            <a:off x="4254338" y="6476482"/>
            <a:ext cx="139140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dirty="0">
                <a:ea typeface="Gill Sans" charset="0"/>
                <a:cs typeface="Gill Sans" charset="0"/>
              </a:rPr>
              <a:t>CPU-bound</a:t>
            </a:r>
          </a:p>
        </p:txBody>
      </p:sp>
      <p:sp>
        <p:nvSpPr>
          <p:cNvPr id="13" name="Rectangle 6"/>
          <p:cNvSpPr>
            <a:spLocks/>
          </p:cNvSpPr>
          <p:nvPr/>
        </p:nvSpPr>
        <p:spPr bwMode="auto">
          <a:xfrm>
            <a:off x="7479293" y="6479533"/>
            <a:ext cx="117019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400" dirty="0">
                <a:ea typeface="Gill Sans" charset="0"/>
                <a:cs typeface="Gill Sans" charset="0"/>
              </a:rPr>
              <a:t>IO-bound</a:t>
            </a:r>
          </a:p>
        </p:txBody>
      </p:sp>
      <p:sp>
        <p:nvSpPr>
          <p:cNvPr id="6" name="Left Brace 5"/>
          <p:cNvSpPr/>
          <p:nvPr/>
        </p:nvSpPr>
        <p:spPr>
          <a:xfrm rot="16200000">
            <a:off x="4860033" y="3825044"/>
            <a:ext cx="180019" cy="5220581"/>
          </a:xfrm>
          <a:prstGeom prst="leftBrace">
            <a:avLst>
              <a:gd name="adj1" fmla="val 8333"/>
              <a:gd name="adj2" fmla="val 50194"/>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Left Brace 14"/>
          <p:cNvSpPr/>
          <p:nvPr/>
        </p:nvSpPr>
        <p:spPr>
          <a:xfrm rot="16200000">
            <a:off x="7974380" y="6111296"/>
            <a:ext cx="180019" cy="648075"/>
          </a:xfrm>
          <a:prstGeom prst="leftBrace">
            <a:avLst>
              <a:gd name="adj1" fmla="val 8333"/>
              <a:gd name="adj2" fmla="val 50194"/>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952646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2"/>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utoUpdateAnimBg="0"/>
      <p:bldP spid="13"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Securing Kernel Against Modules</a:t>
            </a:r>
            <a:endParaRPr lang="en-IN" dirty="0"/>
          </a:p>
        </p:txBody>
      </p:sp>
      <p:sp>
        <p:nvSpPr>
          <p:cNvPr id="9" name="Slide Number Placeholder 8"/>
          <p:cNvSpPr>
            <a:spLocks noGrp="1"/>
          </p:cNvSpPr>
          <p:nvPr>
            <p:ph type="sldNum" sz="quarter" idx="12"/>
          </p:nvPr>
        </p:nvSpPr>
        <p:spPr/>
        <p:txBody>
          <a:bodyPr>
            <a:normAutofit fontScale="85000" lnSpcReduction="20000"/>
          </a:bodyPr>
          <a:lstStyle/>
          <a:p>
            <a:fld id="{1F3DF379-0CF8-48F8-A7DB-929F54558632}" type="slidenum">
              <a:rPr lang="en-IN" smtClean="0"/>
              <a:pPr/>
              <a:t>22</a:t>
            </a:fld>
            <a:endParaRPr lang="en-IN" dirty="0"/>
          </a:p>
        </p:txBody>
      </p:sp>
      <p:sp>
        <p:nvSpPr>
          <p:cNvPr id="3" name="Content Placeholder 2"/>
          <p:cNvSpPr>
            <a:spLocks noGrp="1"/>
          </p:cNvSpPr>
          <p:nvPr>
            <p:ph sz="quarter" idx="1"/>
          </p:nvPr>
        </p:nvSpPr>
        <p:spPr>
          <a:xfrm>
            <a:off x="539552" y="1437936"/>
            <a:ext cx="8153400" cy="5112568"/>
          </a:xfrm>
        </p:spPr>
        <p:txBody>
          <a:bodyPr/>
          <a:lstStyle/>
          <a:p>
            <a:r>
              <a:rPr lang="en-US" dirty="0" smtClean="0"/>
              <a:t>Secure kernel by instrumenting module binary</a:t>
            </a:r>
          </a:p>
          <a:p>
            <a:pPr lvl="1"/>
            <a:endParaRPr lang="en-US" dirty="0" smtClean="0"/>
          </a:p>
          <a:p>
            <a:pPr lvl="1"/>
            <a:endParaRPr lang="en-US" dirty="0"/>
          </a:p>
          <a:p>
            <a:endParaRPr lang="en-US" dirty="0" smtClean="0"/>
          </a:p>
          <a:p>
            <a:endParaRPr lang="en-US" dirty="0"/>
          </a:p>
          <a:p>
            <a:endParaRPr lang="en-US" dirty="0" smtClean="0"/>
          </a:p>
          <a:p>
            <a:endParaRPr lang="en-US" dirty="0"/>
          </a:p>
          <a:p>
            <a:r>
              <a:rPr lang="en-US" dirty="0" smtClean="0"/>
              <a:t>No need to run DRK when kernel is executing</a:t>
            </a:r>
          </a:p>
          <a:p>
            <a:pPr lvl="1"/>
            <a:r>
              <a:rPr lang="en-US" dirty="0" smtClean="0"/>
              <a:t>Expected to reduce overhead significantly</a:t>
            </a:r>
            <a:endParaRPr lang="en-US" dirty="0"/>
          </a:p>
        </p:txBody>
      </p:sp>
      <p:sp>
        <p:nvSpPr>
          <p:cNvPr id="5" name="Rectangle 7"/>
          <p:cNvSpPr>
            <a:spLocks/>
          </p:cNvSpPr>
          <p:nvPr/>
        </p:nvSpPr>
        <p:spPr bwMode="auto">
          <a:xfrm>
            <a:off x="6755246" y="3006923"/>
            <a:ext cx="2054351" cy="911351"/>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2500" dirty="0">
                <a:latin typeface="+mj-lt"/>
                <a:ea typeface="Gill Sans" charset="0"/>
                <a:cs typeface="Gill Sans" charset="0"/>
              </a:rPr>
              <a:t>Instrumented Driver</a:t>
            </a:r>
          </a:p>
        </p:txBody>
      </p:sp>
      <p:sp>
        <p:nvSpPr>
          <p:cNvPr id="6" name="AutoShape 4"/>
          <p:cNvSpPr>
            <a:spLocks/>
          </p:cNvSpPr>
          <p:nvPr/>
        </p:nvSpPr>
        <p:spPr bwMode="auto">
          <a:xfrm>
            <a:off x="6728308" y="2673507"/>
            <a:ext cx="2108225" cy="625772"/>
          </a:xfrm>
          <a:custGeom>
            <a:avLst/>
            <a:gdLst>
              <a:gd name="T0" fmla="+- 0 10800 961"/>
              <a:gd name="T1" fmla="*/ T0 w 19679"/>
              <a:gd name="T2" fmla="+- 0 10800 961"/>
              <a:gd name="T3" fmla="*/ 10800 h 19679"/>
            </a:gdLst>
            <a:ahLst/>
            <a:cxnLst>
              <a:cxn ang="0">
                <a:pos x="T1" y="T3"/>
              </a:cxn>
            </a:cxnLst>
            <a:rect l="0" t="0" r="r" b="b"/>
            <a:pathLst>
              <a:path w="19679" h="19679">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chemeClr val="tx2">
              <a:lumMod val="40000"/>
              <a:lumOff val="60000"/>
            </a:schemeClr>
          </a:solidFill>
          <a:ln w="25400" cap="flat">
            <a:solidFill>
              <a:schemeClr val="tx2">
                <a:lumMod val="60000"/>
                <a:lumOff val="40000"/>
              </a:schemeClr>
            </a:solidFill>
            <a:prstDash val="solid"/>
            <a:miter lim="800000"/>
            <a:headEnd type="none" w="med" len="med"/>
            <a:tailEnd type="none" w="med" len="med"/>
          </a:ln>
        </p:spPr>
        <p:txBody>
          <a:bodyPr lIns="0" tIns="0" rIns="0" bIns="0"/>
          <a:lstStyle/>
          <a:p>
            <a:pPr algn="ctr"/>
            <a:endParaRPr lang="en-CA"/>
          </a:p>
        </p:txBody>
      </p:sp>
      <p:sp>
        <p:nvSpPr>
          <p:cNvPr id="7" name="AutoShape 1"/>
          <p:cNvSpPr>
            <a:spLocks/>
          </p:cNvSpPr>
          <p:nvPr/>
        </p:nvSpPr>
        <p:spPr bwMode="auto">
          <a:xfrm flipH="1">
            <a:off x="5775649" y="3225962"/>
            <a:ext cx="955477" cy="473273"/>
          </a:xfrm>
          <a:prstGeom prst="rightArrow">
            <a:avLst>
              <a:gd name="adj1" fmla="val 56000"/>
              <a:gd name="adj2" fmla="val 69819"/>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lIns="0" tIns="0" rIns="0" bIns="0"/>
          <a:lstStyle/>
          <a:p>
            <a:pPr algn="ctr"/>
            <a:endParaRPr lang="en-CA"/>
          </a:p>
        </p:txBody>
      </p:sp>
      <p:sp>
        <p:nvSpPr>
          <p:cNvPr id="8" name="Rectangle 8"/>
          <p:cNvSpPr>
            <a:spLocks/>
          </p:cNvSpPr>
          <p:nvPr/>
        </p:nvSpPr>
        <p:spPr bwMode="auto">
          <a:xfrm>
            <a:off x="1033985" y="3073904"/>
            <a:ext cx="1866305" cy="777388"/>
          </a:xfrm>
          <a:prstGeom prst="rect">
            <a:avLst/>
          </a:prstGeom>
          <a:solidFill>
            <a:schemeClr val="bg1"/>
          </a:solidFill>
          <a:ln w="25400" cap="flat">
            <a:solidFill>
              <a:schemeClr val="tx1"/>
            </a:solidFill>
            <a:prstDash val="solid"/>
            <a:miter lim="800000"/>
            <a:headEnd type="none" w="med" len="med"/>
            <a:tailEnd type="none" w="med" len="med"/>
          </a:ln>
        </p:spPr>
        <p:txBody>
          <a:bodyPr lIns="0" tIns="0" rIns="0" bIns="0" anchor="ctr"/>
          <a:lstStyle/>
          <a:p>
            <a:pPr algn="ctr"/>
            <a:r>
              <a:rPr lang="en-US" sz="2500" dirty="0">
                <a:latin typeface="+mj-lt"/>
                <a:ea typeface="Gill Sans" charset="0"/>
                <a:cs typeface="Gill Sans" charset="0"/>
              </a:rPr>
              <a:t>Kernel</a:t>
            </a:r>
          </a:p>
        </p:txBody>
      </p:sp>
      <p:sp>
        <p:nvSpPr>
          <p:cNvPr id="10" name="Line 10"/>
          <p:cNvSpPr>
            <a:spLocks noChangeShapeType="1"/>
          </p:cNvSpPr>
          <p:nvPr/>
        </p:nvSpPr>
        <p:spPr bwMode="auto">
          <a:xfrm rot="10800000" flipH="1" flipV="1">
            <a:off x="2897814" y="3462598"/>
            <a:ext cx="810090" cy="0"/>
          </a:xfrm>
          <a:prstGeom prst="line">
            <a:avLst/>
          </a:prstGeom>
          <a:noFill/>
          <a:ln w="38100" cap="flat">
            <a:solidFill>
              <a:schemeClr val="tx1"/>
            </a:solidFill>
            <a:prstDash val="solid"/>
            <a:miter lim="800000"/>
            <a:headEnd type="stealth" w="med" len="med"/>
            <a:tailEnd type="stealth" w="med" len="med"/>
          </a:ln>
        </p:spPr>
        <p:txBody>
          <a:bodyPr lIns="0" tIns="0" rIns="0" bIns="0"/>
          <a:lstStyle/>
          <a:p>
            <a:pPr algn="ctr"/>
            <a:endParaRPr lang="en-CA"/>
          </a:p>
        </p:txBody>
      </p:sp>
      <p:sp>
        <p:nvSpPr>
          <p:cNvPr id="11" name="Rectangle 6"/>
          <p:cNvSpPr>
            <a:spLocks/>
          </p:cNvSpPr>
          <p:nvPr/>
        </p:nvSpPr>
        <p:spPr bwMode="auto">
          <a:xfrm>
            <a:off x="3707904" y="3006923"/>
            <a:ext cx="2056584" cy="911351"/>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lIns="0" tIns="0" rIns="0" bIns="0" anchor="ctr"/>
          <a:lstStyle/>
          <a:p>
            <a:pPr algn="ctr"/>
            <a:r>
              <a:rPr lang="en-US" sz="2500" dirty="0">
                <a:latin typeface="+mj-lt"/>
                <a:ea typeface="Gill Sans" charset="0"/>
                <a:cs typeface="Gill Sans" charset="0"/>
              </a:rPr>
              <a:t>x86 Driver Code</a:t>
            </a:r>
          </a:p>
        </p:txBody>
      </p:sp>
      <p:sp>
        <p:nvSpPr>
          <p:cNvPr id="12" name="Freeform 9"/>
          <p:cNvSpPr>
            <a:spLocks/>
          </p:cNvSpPr>
          <p:nvPr/>
        </p:nvSpPr>
        <p:spPr bwMode="auto">
          <a:xfrm>
            <a:off x="6741119" y="2986393"/>
            <a:ext cx="2096489" cy="934331"/>
          </a:xfrm>
          <a:custGeom>
            <a:avLst/>
            <a:gdLst/>
            <a:ahLst/>
            <a:cxnLst>
              <a:cxn ang="0">
                <a:pos x="0" y="0"/>
              </a:cxn>
              <a:cxn ang="0">
                <a:pos x="11504" y="5158"/>
              </a:cxn>
              <a:cxn ang="0">
                <a:pos x="21600" y="0"/>
              </a:cxn>
              <a:cxn ang="0">
                <a:pos x="21600" y="21600"/>
              </a:cxn>
              <a:cxn ang="0">
                <a:pos x="0" y="21600"/>
              </a:cxn>
              <a:cxn ang="0">
                <a:pos x="0" y="0"/>
              </a:cxn>
              <a:cxn ang="0">
                <a:pos x="0" y="0"/>
              </a:cxn>
            </a:cxnLst>
            <a:rect l="0" t="0" r="r" b="b"/>
            <a:pathLst>
              <a:path w="21600" h="21600">
                <a:moveTo>
                  <a:pt x="0" y="0"/>
                </a:moveTo>
                <a:cubicBezTo>
                  <a:pt x="0" y="0"/>
                  <a:pt x="1714" y="5573"/>
                  <a:pt x="11504" y="5158"/>
                </a:cubicBezTo>
                <a:cubicBezTo>
                  <a:pt x="20437" y="4780"/>
                  <a:pt x="21600" y="0"/>
                  <a:pt x="21600" y="0"/>
                </a:cubicBezTo>
                <a:lnTo>
                  <a:pt x="21600" y="21600"/>
                </a:lnTo>
                <a:lnTo>
                  <a:pt x="0" y="21600"/>
                </a:lnTo>
                <a:lnTo>
                  <a:pt x="0" y="0"/>
                </a:lnTo>
                <a:close/>
                <a:moveTo>
                  <a:pt x="0" y="0"/>
                </a:moveTo>
              </a:path>
            </a:pathLst>
          </a:custGeom>
          <a:solidFill>
            <a:schemeClr val="tx2">
              <a:lumMod val="40000"/>
              <a:lumOff val="60000"/>
            </a:schemeClr>
          </a:solidFill>
          <a:ln w="25400" cap="flat">
            <a:solidFill>
              <a:schemeClr val="tx2">
                <a:lumMod val="60000"/>
                <a:lumOff val="40000"/>
              </a:schemeClr>
            </a:solidFill>
            <a:prstDash val="solid"/>
            <a:miter lim="800000"/>
            <a:headEnd type="none" w="med" len="med"/>
            <a:tailEnd type="none" w="med" len="med"/>
          </a:ln>
        </p:spPr>
        <p:txBody>
          <a:bodyPr lIns="0" tIns="0" rIns="0" bIns="0" anchor="ctr"/>
          <a:lstStyle/>
          <a:p>
            <a:pPr algn="ctr"/>
            <a:endParaRPr lang="en-US" sz="1700" dirty="0">
              <a:ea typeface="Gill Sans" charset="0"/>
              <a:cs typeface="Gill Sans" charset="0"/>
            </a:endParaRPr>
          </a:p>
          <a:p>
            <a:pPr algn="ctr"/>
            <a:r>
              <a:rPr lang="en-US" sz="2500" dirty="0" err="1" smtClean="0">
                <a:latin typeface="+mj-lt"/>
                <a:ea typeface="Gill Sans" charset="0"/>
                <a:cs typeface="Gill Sans" charset="0"/>
              </a:rPr>
              <a:t>Instrumenter</a:t>
            </a:r>
            <a:endParaRPr lang="en-US" sz="2500" dirty="0">
              <a:latin typeface="+mj-lt"/>
              <a:ea typeface="Gill Sans" charset="0"/>
              <a:cs typeface="Gill Sans" charset="0"/>
            </a:endParaRPr>
          </a:p>
        </p:txBody>
      </p:sp>
    </p:spTree>
    <p:extLst>
      <p:ext uri="{BB962C8B-B14F-4D97-AF65-F5344CB8AC3E}">
        <p14:creationId xmlns:p14="http://schemas.microsoft.com/office/powerpoint/2010/main" val="1472468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0" presetClass="path" presetSubtype="0" accel="50000" decel="50000" fill="hold" grpId="0" nodeType="clickEffect">
                                  <p:stCondLst>
                                    <p:cond delay="0"/>
                                  </p:stCondLst>
                                  <p:childTnLst>
                                    <p:animMotion origin="layout" path="M -7.04604E-7 2.08333E-7 C 0.13982 -0.11751 0.27989 -0.23438 0.33887 -0.25033 C 0.39797 -0.26579 0.35169 -0.12174 0.35426 -0.09603 " pathEditMode="relative" rAng="0" ptsTypes="aaA">
                                      <p:cBhvr>
                                        <p:cTn id="12" dur="2000" fill="hold"/>
                                        <p:tgtEl>
                                          <p:spTgt spid="11"/>
                                        </p:tgtEl>
                                        <p:attrNameLst>
                                          <p:attrName>ppt_x</p:attrName>
                                          <p:attrName>ppt_y</p:attrName>
                                        </p:attrNameLst>
                                      </p:cBhvr>
                                      <p:rCtr x="199" y="-133"/>
                                    </p:animMotion>
                                  </p:childTnLst>
                                </p:cTn>
                              </p:par>
                              <p:par>
                                <p:cTn id="13" presetID="8" presetClass="emph" presetSubtype="0" fill="hold" grpId="1" nodeType="withEffect">
                                  <p:stCondLst>
                                    <p:cond delay="0"/>
                                  </p:stCondLst>
                                  <p:childTnLst>
                                    <p:animRot by="-1500000">
                                      <p:cBhvr>
                                        <p:cTn id="14" dur="2000" fill="hold"/>
                                        <p:tgtEl>
                                          <p:spTgt spid="11"/>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right)">
                                      <p:cBhvr>
                                        <p:cTn id="19" dur="500"/>
                                        <p:tgtEl>
                                          <p:spTgt spid="7"/>
                                        </p:tgtEl>
                                      </p:cBhvr>
                                    </p:animEffect>
                                  </p:childTnLst>
                                </p:cTn>
                              </p:par>
                            </p:childTnLst>
                          </p:cTn>
                        </p:par>
                        <p:par>
                          <p:cTn id="20" fill="hold">
                            <p:stCondLst>
                              <p:cond delay="500"/>
                            </p:stCondLst>
                            <p:childTnLst>
                              <p:par>
                                <p:cTn id="21" presetID="1" presetClass="entr" presetSubtype="0" fill="hold" grpId="1" nodeType="after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35" presetClass="path" presetSubtype="0" accel="50000" decel="50000" fill="hold" grpId="0" nodeType="withEffect">
                                  <p:stCondLst>
                                    <p:cond delay="0"/>
                                  </p:stCondLst>
                                  <p:childTnLst>
                                    <p:animMotion origin="layout" path="M -0.00573 -7.56419E-7 L -0.33316 -7.56419E-7 " pathEditMode="relative" rAng="0" ptsTypes="AA">
                                      <p:cBhvr>
                                        <p:cTn id="24" dur="2000" fill="hold"/>
                                        <p:tgtEl>
                                          <p:spTgt spid="5"/>
                                        </p:tgtEl>
                                        <p:attrNameLst>
                                          <p:attrName>ppt_x</p:attrName>
                                          <p:attrName>ppt_y</p:attrName>
                                        </p:attrNameLst>
                                      </p:cBhvr>
                                      <p:rCtr x="-16372"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7" grpId="0" animBg="1"/>
      <p:bldP spid="11" grpId="0" animBg="1"/>
      <p:bldP spid="11" grpId="1"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System Overview</a:t>
            </a:r>
            <a:endParaRPr lang="en-US" dirty="0"/>
          </a:p>
        </p:txBody>
      </p:sp>
      <p:sp>
        <p:nvSpPr>
          <p:cNvPr id="31" name="Content Placeholder 30"/>
          <p:cNvSpPr>
            <a:spLocks noGrp="1"/>
          </p:cNvSpPr>
          <p:nvPr>
            <p:ph sz="quarter" idx="2"/>
          </p:nvPr>
        </p:nvSpPr>
        <p:spPr/>
        <p:txBody>
          <a:bodyPr/>
          <a:lstStyle/>
          <a:p>
            <a:r>
              <a:rPr lang="en-US" dirty="0" smtClean="0"/>
              <a:t>Add kernel and module wrappers during module loading and linking</a:t>
            </a:r>
          </a:p>
          <a:p>
            <a:pPr lvl="1"/>
            <a:r>
              <a:rPr lang="en-US" dirty="0" smtClean="0"/>
              <a:t>DRK starts at module wrapper</a:t>
            </a:r>
          </a:p>
          <a:p>
            <a:pPr lvl="1"/>
            <a:r>
              <a:rPr lang="en-US" dirty="0" smtClean="0"/>
              <a:t>DRK stops at kernel wrapper </a:t>
            </a:r>
          </a:p>
          <a:p>
            <a:pPr lvl="1"/>
            <a:r>
              <a:rPr lang="en-US" dirty="0" smtClean="0"/>
              <a:t>No </a:t>
            </a:r>
            <a:r>
              <a:rPr lang="en-US" dirty="0"/>
              <a:t>overhead when kernel is </a:t>
            </a:r>
            <a:r>
              <a:rPr lang="en-US" dirty="0" smtClean="0"/>
              <a:t>running</a:t>
            </a:r>
          </a:p>
          <a:p>
            <a:pPr lvl="1"/>
            <a:endParaRPr lang="en-US" dirty="0" smtClean="0"/>
          </a:p>
          <a:p>
            <a:r>
              <a:rPr lang="en-US" dirty="0" smtClean="0"/>
              <a:t>Wrappers allow adding arbitrary integrity checking instrumentation code</a:t>
            </a:r>
            <a:endParaRPr lang="en-US" dirty="0"/>
          </a:p>
        </p:txBody>
      </p:sp>
      <p:sp>
        <p:nvSpPr>
          <p:cNvPr id="49" name="Slide Number Placeholder 48"/>
          <p:cNvSpPr>
            <a:spLocks noGrp="1"/>
          </p:cNvSpPr>
          <p:nvPr>
            <p:ph type="sldNum" sz="quarter" idx="16"/>
          </p:nvPr>
        </p:nvSpPr>
        <p:spPr/>
        <p:txBody>
          <a:bodyPr>
            <a:normAutofit fontScale="85000" lnSpcReduction="20000"/>
          </a:bodyPr>
          <a:lstStyle/>
          <a:p>
            <a:fld id="{1F3DF379-0CF8-48F8-A7DB-929F54558632}" type="slidenum">
              <a:rPr lang="en-IN" smtClean="0"/>
              <a:pPr/>
              <a:t>23</a:t>
            </a:fld>
            <a:endParaRPr lang="en-IN" dirty="0"/>
          </a:p>
        </p:txBody>
      </p:sp>
      <p:cxnSp>
        <p:nvCxnSpPr>
          <p:cNvPr id="16" name="Straight Connector 15"/>
          <p:cNvCxnSpPr/>
          <p:nvPr/>
        </p:nvCxnSpPr>
        <p:spPr>
          <a:xfrm>
            <a:off x="323848" y="2664282"/>
            <a:ext cx="3960120" cy="0"/>
          </a:xfrm>
          <a:prstGeom prst="line">
            <a:avLst/>
          </a:prstGeom>
        </p:spPr>
        <p:style>
          <a:lnRef idx="3">
            <a:schemeClr val="accent2"/>
          </a:lnRef>
          <a:fillRef idx="0">
            <a:schemeClr val="accent2"/>
          </a:fillRef>
          <a:effectRef idx="2">
            <a:schemeClr val="accent2"/>
          </a:effectRef>
          <a:fontRef idx="minor">
            <a:schemeClr val="tx1"/>
          </a:fontRef>
        </p:style>
      </p:cxnSp>
      <p:sp>
        <p:nvSpPr>
          <p:cNvPr id="17" name="Rounded Rectangle 16"/>
          <p:cNvSpPr/>
          <p:nvPr/>
        </p:nvSpPr>
        <p:spPr>
          <a:xfrm>
            <a:off x="323528" y="2736290"/>
            <a:ext cx="3960000" cy="914400"/>
          </a:xfrm>
          <a:prstGeom prst="roundRect">
            <a:avLst/>
          </a:prstGeom>
          <a:solidFill>
            <a:schemeClr val="bg1">
              <a:lumMod val="95000"/>
            </a:schemeClr>
          </a:solidFill>
          <a:effectLst>
            <a:outerShdw dist="50800" sx="1000" sy="1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Kernel</a:t>
            </a:r>
          </a:p>
          <a:p>
            <a:pPr algn="ctr"/>
            <a:endParaRPr lang="en-US" dirty="0" smtClean="0">
              <a:solidFill>
                <a:schemeClr val="tx1"/>
              </a:solidFill>
            </a:endParaRPr>
          </a:p>
          <a:p>
            <a:pPr algn="ctr"/>
            <a:endParaRPr lang="en-IN" dirty="0">
              <a:solidFill>
                <a:schemeClr val="tx1"/>
              </a:solidFill>
            </a:endParaRPr>
          </a:p>
        </p:txBody>
      </p:sp>
      <p:sp>
        <p:nvSpPr>
          <p:cNvPr id="18" name="Rounded Rectangle 17"/>
          <p:cNvSpPr/>
          <p:nvPr/>
        </p:nvSpPr>
        <p:spPr>
          <a:xfrm>
            <a:off x="395536" y="2880306"/>
            <a:ext cx="792088" cy="64807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DRK</a:t>
            </a:r>
            <a:endParaRPr lang="en-IN" dirty="0">
              <a:solidFill>
                <a:schemeClr val="tx1"/>
              </a:solidFill>
            </a:endParaRPr>
          </a:p>
        </p:txBody>
      </p:sp>
      <p:sp>
        <p:nvSpPr>
          <p:cNvPr id="19" name="Rounded Rectangle 18"/>
          <p:cNvSpPr/>
          <p:nvPr/>
        </p:nvSpPr>
        <p:spPr>
          <a:xfrm>
            <a:off x="2483768" y="3596095"/>
            <a:ext cx="1800000" cy="792088"/>
          </a:xfrm>
          <a:prstGeom prst="roundRect">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Untrusted modules</a:t>
            </a:r>
            <a:endParaRPr lang="en-IN" dirty="0">
              <a:solidFill>
                <a:schemeClr val="tx1"/>
              </a:solidFill>
            </a:endParaRPr>
          </a:p>
        </p:txBody>
      </p:sp>
      <p:sp>
        <p:nvSpPr>
          <p:cNvPr id="20" name="Rounded Rectangle 19"/>
          <p:cNvSpPr/>
          <p:nvPr/>
        </p:nvSpPr>
        <p:spPr>
          <a:xfrm>
            <a:off x="395536" y="2160226"/>
            <a:ext cx="1800000" cy="43204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a:t>
            </a:r>
            <a:endParaRPr lang="en-IN" dirty="0">
              <a:solidFill>
                <a:schemeClr val="tx1"/>
              </a:solidFill>
            </a:endParaRPr>
          </a:p>
        </p:txBody>
      </p:sp>
      <p:sp>
        <p:nvSpPr>
          <p:cNvPr id="21" name="Rounded Rectangle 20"/>
          <p:cNvSpPr/>
          <p:nvPr/>
        </p:nvSpPr>
        <p:spPr>
          <a:xfrm>
            <a:off x="2483768" y="2160226"/>
            <a:ext cx="1800200" cy="43204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a:t>
            </a:r>
            <a:endParaRPr lang="en-IN" dirty="0">
              <a:solidFill>
                <a:schemeClr val="tx1"/>
              </a:solidFill>
            </a:endParaRPr>
          </a:p>
        </p:txBody>
      </p:sp>
      <p:sp>
        <p:nvSpPr>
          <p:cNvPr id="22" name="Rounded Rectangle 21"/>
          <p:cNvSpPr/>
          <p:nvPr/>
        </p:nvSpPr>
        <p:spPr>
          <a:xfrm>
            <a:off x="323528" y="3596095"/>
            <a:ext cx="1800000" cy="792088"/>
          </a:xfrm>
          <a:prstGeom prst="roundRect">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Untrusted modules</a:t>
            </a:r>
            <a:endParaRPr lang="en-IN" dirty="0">
              <a:solidFill>
                <a:schemeClr val="tx1"/>
              </a:solidFill>
            </a:endParaRPr>
          </a:p>
        </p:txBody>
      </p:sp>
      <p:sp>
        <p:nvSpPr>
          <p:cNvPr id="23" name="Rounded Rectangle 22"/>
          <p:cNvSpPr/>
          <p:nvPr/>
        </p:nvSpPr>
        <p:spPr>
          <a:xfrm>
            <a:off x="323528" y="4885561"/>
            <a:ext cx="3960000" cy="28803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Module wrapper</a:t>
            </a:r>
            <a:endParaRPr lang="en-IN" dirty="0">
              <a:solidFill>
                <a:schemeClr val="tx1"/>
              </a:solidFill>
            </a:endParaRPr>
          </a:p>
        </p:txBody>
      </p:sp>
      <p:sp>
        <p:nvSpPr>
          <p:cNvPr id="24" name="Rounded Rectangle 23"/>
          <p:cNvSpPr/>
          <p:nvPr/>
        </p:nvSpPr>
        <p:spPr>
          <a:xfrm>
            <a:off x="323528" y="3600386"/>
            <a:ext cx="3960000" cy="28803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Kernel wrapper</a:t>
            </a:r>
            <a:endParaRPr lang="en-IN" dirty="0">
              <a:solidFill>
                <a:schemeClr val="tx1"/>
              </a:solidFill>
            </a:endParaRPr>
          </a:p>
        </p:txBody>
      </p:sp>
      <p:sp>
        <p:nvSpPr>
          <p:cNvPr id="25" name="Freeform 24"/>
          <p:cNvSpPr/>
          <p:nvPr/>
        </p:nvSpPr>
        <p:spPr>
          <a:xfrm>
            <a:off x="755576" y="1512154"/>
            <a:ext cx="3384376" cy="4392488"/>
          </a:xfrm>
          <a:custGeom>
            <a:avLst/>
            <a:gdLst>
              <a:gd name="connsiteX0" fmla="*/ 0 w 2485623"/>
              <a:gd name="connsiteY0" fmla="*/ 0 h 2676659"/>
              <a:gd name="connsiteX1" fmla="*/ 1120462 w 2485623"/>
              <a:gd name="connsiteY1" fmla="*/ 2665927 h 2676659"/>
              <a:gd name="connsiteX2" fmla="*/ 2485623 w 2485623"/>
              <a:gd name="connsiteY2" fmla="*/ 64394 h 2676659"/>
            </a:gdLst>
            <a:ahLst/>
            <a:cxnLst>
              <a:cxn ang="0">
                <a:pos x="connsiteX0" y="connsiteY0"/>
              </a:cxn>
              <a:cxn ang="0">
                <a:pos x="connsiteX1" y="connsiteY1"/>
              </a:cxn>
              <a:cxn ang="0">
                <a:pos x="connsiteX2" y="connsiteY2"/>
              </a:cxn>
            </a:cxnLst>
            <a:rect l="l" t="t" r="r" b="b"/>
            <a:pathLst>
              <a:path w="2485623" h="2676659">
                <a:moveTo>
                  <a:pt x="0" y="0"/>
                </a:moveTo>
                <a:cubicBezTo>
                  <a:pt x="353096" y="1327597"/>
                  <a:pt x="706192" y="2655195"/>
                  <a:pt x="1120462" y="2665927"/>
                </a:cubicBezTo>
                <a:cubicBezTo>
                  <a:pt x="1534732" y="2676659"/>
                  <a:pt x="2010177" y="1370526"/>
                  <a:pt x="2485623" y="64394"/>
                </a:cubicBezTo>
              </a:path>
            </a:pathLst>
          </a:custGeom>
          <a:ln>
            <a:headEnd type="none"/>
            <a:tailEnd type="arrow"/>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IN"/>
          </a:p>
        </p:txBody>
      </p:sp>
      <p:sp>
        <p:nvSpPr>
          <p:cNvPr id="26" name="Oval 25"/>
          <p:cNvSpPr/>
          <p:nvPr/>
        </p:nvSpPr>
        <p:spPr>
          <a:xfrm>
            <a:off x="1516067" y="4885561"/>
            <a:ext cx="216024" cy="2160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27" name="Oval 26"/>
          <p:cNvSpPr/>
          <p:nvPr/>
        </p:nvSpPr>
        <p:spPr>
          <a:xfrm>
            <a:off x="3347864" y="3600386"/>
            <a:ext cx="216024" cy="2160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28" name="TextBox 27"/>
          <p:cNvSpPr txBox="1"/>
          <p:nvPr/>
        </p:nvSpPr>
        <p:spPr>
          <a:xfrm>
            <a:off x="519266" y="4192398"/>
            <a:ext cx="936104" cy="369332"/>
          </a:xfrm>
          <a:prstGeom prst="rect">
            <a:avLst/>
          </a:prstGeom>
          <a:noFill/>
        </p:spPr>
        <p:txBody>
          <a:bodyPr wrap="square" rtlCol="0">
            <a:spAutoFit/>
          </a:bodyPr>
          <a:lstStyle/>
          <a:p>
            <a:r>
              <a:rPr lang="en-US" dirty="0" smtClean="0"/>
              <a:t>enter</a:t>
            </a:r>
            <a:endParaRPr lang="en-IN" dirty="0"/>
          </a:p>
        </p:txBody>
      </p:sp>
      <p:cxnSp>
        <p:nvCxnSpPr>
          <p:cNvPr id="30" name="Straight Arrow Connector 29"/>
          <p:cNvCxnSpPr/>
          <p:nvPr/>
        </p:nvCxnSpPr>
        <p:spPr>
          <a:xfrm>
            <a:off x="919678" y="4502520"/>
            <a:ext cx="607700" cy="39167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3" name="TextBox 42"/>
          <p:cNvSpPr txBox="1"/>
          <p:nvPr/>
        </p:nvSpPr>
        <p:spPr>
          <a:xfrm>
            <a:off x="3851920" y="4239166"/>
            <a:ext cx="1008112" cy="369332"/>
          </a:xfrm>
          <a:prstGeom prst="rect">
            <a:avLst/>
          </a:prstGeom>
          <a:noFill/>
        </p:spPr>
        <p:txBody>
          <a:bodyPr wrap="square" rtlCol="0">
            <a:spAutoFit/>
          </a:bodyPr>
          <a:lstStyle/>
          <a:p>
            <a:r>
              <a:rPr lang="en-US" dirty="0" smtClean="0"/>
              <a:t>exit</a:t>
            </a:r>
            <a:endParaRPr lang="en-IN" dirty="0"/>
          </a:p>
        </p:txBody>
      </p:sp>
      <p:sp>
        <p:nvSpPr>
          <p:cNvPr id="53" name="TextBox 52"/>
          <p:cNvSpPr txBox="1"/>
          <p:nvPr/>
        </p:nvSpPr>
        <p:spPr>
          <a:xfrm>
            <a:off x="1382659" y="6372036"/>
            <a:ext cx="2536198" cy="369332"/>
          </a:xfrm>
          <a:prstGeom prst="rect">
            <a:avLst/>
          </a:prstGeom>
          <a:noFill/>
        </p:spPr>
        <p:txBody>
          <a:bodyPr wrap="square" rtlCol="0">
            <a:spAutoFit/>
          </a:bodyPr>
          <a:lstStyle/>
          <a:p>
            <a:pPr algn="ctr"/>
            <a:r>
              <a:rPr lang="en-US" dirty="0" smtClean="0"/>
              <a:t>Instrumented  code</a:t>
            </a:r>
            <a:endParaRPr lang="en-IN" dirty="0"/>
          </a:p>
        </p:txBody>
      </p:sp>
      <p:cxnSp>
        <p:nvCxnSpPr>
          <p:cNvPr id="44" name="Straight Arrow Connector 43"/>
          <p:cNvCxnSpPr/>
          <p:nvPr/>
        </p:nvCxnSpPr>
        <p:spPr>
          <a:xfrm flipH="1" flipV="1">
            <a:off x="3563888" y="3808777"/>
            <a:ext cx="607700" cy="391676"/>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2" name="Freeform 41"/>
          <p:cNvSpPr/>
          <p:nvPr/>
        </p:nvSpPr>
        <p:spPr>
          <a:xfrm>
            <a:off x="3918857" y="5195562"/>
            <a:ext cx="707884" cy="1346479"/>
          </a:xfrm>
          <a:custGeom>
            <a:avLst/>
            <a:gdLst>
              <a:gd name="connsiteX0" fmla="*/ 361741 w 707884"/>
              <a:gd name="connsiteY0" fmla="*/ 0 h 1346479"/>
              <a:gd name="connsiteX1" fmla="*/ 693336 w 707884"/>
              <a:gd name="connsiteY1" fmla="*/ 482321 h 1346479"/>
              <a:gd name="connsiteX2" fmla="*/ 582805 w 707884"/>
              <a:gd name="connsiteY2" fmla="*/ 1085222 h 1346479"/>
              <a:gd name="connsiteX3" fmla="*/ 0 w 707884"/>
              <a:gd name="connsiteY3" fmla="*/ 1346479 h 1346479"/>
            </a:gdLst>
            <a:ahLst/>
            <a:cxnLst>
              <a:cxn ang="0">
                <a:pos x="connsiteX0" y="connsiteY0"/>
              </a:cxn>
              <a:cxn ang="0">
                <a:pos x="connsiteX1" y="connsiteY1"/>
              </a:cxn>
              <a:cxn ang="0">
                <a:pos x="connsiteX2" y="connsiteY2"/>
              </a:cxn>
              <a:cxn ang="0">
                <a:pos x="connsiteX3" y="connsiteY3"/>
              </a:cxn>
            </a:cxnLst>
            <a:rect l="l" t="t" r="r" b="b"/>
            <a:pathLst>
              <a:path w="707884" h="1346479">
                <a:moveTo>
                  <a:pt x="361741" y="0"/>
                </a:moveTo>
                <a:cubicBezTo>
                  <a:pt x="509116" y="150725"/>
                  <a:pt x="656492" y="301451"/>
                  <a:pt x="693336" y="482321"/>
                </a:cubicBezTo>
                <a:cubicBezTo>
                  <a:pt x="730180" y="663191"/>
                  <a:pt x="698361" y="941196"/>
                  <a:pt x="582805" y="1085222"/>
                </a:cubicBezTo>
                <a:cubicBezTo>
                  <a:pt x="467249" y="1229248"/>
                  <a:pt x="233624" y="1287863"/>
                  <a:pt x="0" y="1346479"/>
                </a:cubicBezTo>
              </a:path>
            </a:pathLst>
          </a:custGeom>
          <a:ln>
            <a:headEnd type="none" w="med" len="med"/>
            <a:tailEnd type="arrow" w="med" len="med"/>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3.33333E-6 2.05413E-6 L 3.33333E-6 0.22646 " pathEditMode="relative" rAng="0" ptsTypes="AA">
                                      <p:cBhvr>
                                        <p:cTn id="6" dur="1000" fill="hold"/>
                                        <p:tgtEl>
                                          <p:spTgt spid="22"/>
                                        </p:tgtEl>
                                        <p:attrNameLst>
                                          <p:attrName>ppt_x</p:attrName>
                                          <p:attrName>ppt_y</p:attrName>
                                        </p:attrNameLst>
                                      </p:cBhvr>
                                      <p:rCtr x="0" y="11312"/>
                                    </p:animMotion>
                                  </p:childTnLst>
                                </p:cTn>
                              </p:par>
                              <p:par>
                                <p:cTn id="7" presetID="42" presetClass="path" presetSubtype="0" accel="50000" decel="50000" fill="hold" grpId="0" nodeType="withEffect">
                                  <p:stCondLst>
                                    <p:cond delay="0"/>
                                  </p:stCondLst>
                                  <p:childTnLst>
                                    <p:animMotion origin="layout" path="M 4.72222E-6 2.05413E-6 L 4.72222E-6 0.22646 " pathEditMode="relative" rAng="0" ptsTypes="AA">
                                      <p:cBhvr>
                                        <p:cTn id="8" dur="1000" fill="hold"/>
                                        <p:tgtEl>
                                          <p:spTgt spid="19"/>
                                        </p:tgtEl>
                                        <p:attrNameLst>
                                          <p:attrName>ppt_x</p:attrName>
                                          <p:attrName>ppt_y</p:attrName>
                                        </p:attrNameLst>
                                      </p:cBhvr>
                                      <p:rCtr x="0" y="11312"/>
                                    </p:animMotion>
                                  </p:childTnLst>
                                </p:cTn>
                              </p:par>
                              <p:par>
                                <p:cTn id="9" presetID="2" presetClass="entr" presetSubtype="8"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1000" fill="hold"/>
                                        <p:tgtEl>
                                          <p:spTgt spid="24"/>
                                        </p:tgtEl>
                                        <p:attrNameLst>
                                          <p:attrName>ppt_x</p:attrName>
                                        </p:attrNameLst>
                                      </p:cBhvr>
                                      <p:tavLst>
                                        <p:tav tm="0">
                                          <p:val>
                                            <p:strVal val="0-#ppt_w/2"/>
                                          </p:val>
                                        </p:tav>
                                        <p:tav tm="100000">
                                          <p:val>
                                            <p:strVal val="#ppt_x"/>
                                          </p:val>
                                        </p:tav>
                                      </p:tavLst>
                                    </p:anim>
                                    <p:anim calcmode="lin" valueType="num">
                                      <p:cBhvr additive="base">
                                        <p:cTn id="12" dur="1000" fill="hold"/>
                                        <p:tgtEl>
                                          <p:spTgt spid="24"/>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1000" fill="hold"/>
                                        <p:tgtEl>
                                          <p:spTgt spid="23"/>
                                        </p:tgtEl>
                                        <p:attrNameLst>
                                          <p:attrName>ppt_x</p:attrName>
                                        </p:attrNameLst>
                                      </p:cBhvr>
                                      <p:tavLst>
                                        <p:tav tm="0">
                                          <p:val>
                                            <p:strVal val="1+#ppt_w/2"/>
                                          </p:val>
                                        </p:tav>
                                        <p:tav tm="100000">
                                          <p:val>
                                            <p:strVal val="#ppt_x"/>
                                          </p:val>
                                        </p:tav>
                                      </p:tavLst>
                                    </p:anim>
                                    <p:anim calcmode="lin" valueType="num">
                                      <p:cBhvr additive="base">
                                        <p:cTn id="16" dur="1000" fill="hold"/>
                                        <p:tgtEl>
                                          <p:spTgt spid="23"/>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1">
                                            <p:txEl>
                                              <p:pRg st="0" end="0"/>
                                            </p:txEl>
                                          </p:spTgt>
                                        </p:tgtEl>
                                        <p:attrNameLst>
                                          <p:attrName>style.visibility</p:attrName>
                                        </p:attrNameLst>
                                      </p:cBhvr>
                                      <p:to>
                                        <p:strVal val="visible"/>
                                      </p:to>
                                    </p:set>
                                    <p:anim calcmode="lin" valueType="num">
                                      <p:cBhvr additive="base">
                                        <p:cTn id="19" dur="1000" fill="hold"/>
                                        <p:tgtEl>
                                          <p:spTgt spid="31">
                                            <p:txEl>
                                              <p:pRg st="0" end="0"/>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1">
                                            <p:txEl>
                                              <p:pRg st="1" end="1"/>
                                            </p:txEl>
                                          </p:spTgt>
                                        </p:tgtEl>
                                        <p:attrNameLst>
                                          <p:attrName>style.visibility</p:attrName>
                                        </p:attrNameLst>
                                      </p:cBhvr>
                                      <p:to>
                                        <p:strVal val="visible"/>
                                      </p:to>
                                    </p:set>
                                    <p:anim calcmode="lin" valueType="num">
                                      <p:cBhvr additive="base">
                                        <p:cTn id="25" dur="1000" fill="hold"/>
                                        <p:tgtEl>
                                          <p:spTgt spid="31">
                                            <p:txEl>
                                              <p:pRg st="1" end="1"/>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1">
                                            <p:txEl>
                                              <p:pRg st="1" end="1"/>
                                            </p:txEl>
                                          </p:spTgt>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31">
                                            <p:txEl>
                                              <p:pRg st="2" end="2"/>
                                            </p:txEl>
                                          </p:spTgt>
                                        </p:tgtEl>
                                        <p:attrNameLst>
                                          <p:attrName>style.visibility</p:attrName>
                                        </p:attrNameLst>
                                      </p:cBhvr>
                                      <p:to>
                                        <p:strVal val="visible"/>
                                      </p:to>
                                    </p:set>
                                    <p:anim calcmode="lin" valueType="num">
                                      <p:cBhvr additive="base">
                                        <p:cTn id="29" dur="1000" fill="hold"/>
                                        <p:tgtEl>
                                          <p:spTgt spid="31">
                                            <p:txEl>
                                              <p:pRg st="2" end="2"/>
                                            </p:txEl>
                                          </p:spTgt>
                                        </p:tgtEl>
                                        <p:attrNameLst>
                                          <p:attrName>ppt_x</p:attrName>
                                        </p:attrNameLst>
                                      </p:cBhvr>
                                      <p:tavLst>
                                        <p:tav tm="0">
                                          <p:val>
                                            <p:strVal val="1+#ppt_w/2"/>
                                          </p:val>
                                        </p:tav>
                                        <p:tav tm="100000">
                                          <p:val>
                                            <p:strVal val="#ppt_x"/>
                                          </p:val>
                                        </p:tav>
                                      </p:tavLst>
                                    </p:anim>
                                    <p:anim calcmode="lin" valueType="num">
                                      <p:cBhvr additive="base">
                                        <p:cTn id="30" dur="1000" fill="hold"/>
                                        <p:tgtEl>
                                          <p:spTgt spid="31">
                                            <p:txEl>
                                              <p:pRg st="2" end="2"/>
                                            </p:txEl>
                                          </p:spTgt>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31">
                                            <p:txEl>
                                              <p:pRg st="3" end="3"/>
                                            </p:txEl>
                                          </p:spTgt>
                                        </p:tgtEl>
                                        <p:attrNameLst>
                                          <p:attrName>style.visibility</p:attrName>
                                        </p:attrNameLst>
                                      </p:cBhvr>
                                      <p:to>
                                        <p:strVal val="visible"/>
                                      </p:to>
                                    </p:set>
                                    <p:anim calcmode="lin" valueType="num">
                                      <p:cBhvr additive="base">
                                        <p:cTn id="33" dur="1000" fill="hold"/>
                                        <p:tgtEl>
                                          <p:spTgt spid="31">
                                            <p:txEl>
                                              <p:pRg st="3" end="3"/>
                                            </p:txEl>
                                          </p:spTgt>
                                        </p:tgtEl>
                                        <p:attrNameLst>
                                          <p:attrName>ppt_x</p:attrName>
                                        </p:attrNameLst>
                                      </p:cBhvr>
                                      <p:tavLst>
                                        <p:tav tm="0">
                                          <p:val>
                                            <p:strVal val="1+#ppt_w/2"/>
                                          </p:val>
                                        </p:tav>
                                        <p:tav tm="100000">
                                          <p:val>
                                            <p:strVal val="#ppt_x"/>
                                          </p:val>
                                        </p:tav>
                                      </p:tavLst>
                                    </p:anim>
                                    <p:anim calcmode="lin" valueType="num">
                                      <p:cBhvr additive="base">
                                        <p:cTn id="34" dur="1000" fill="hold"/>
                                        <p:tgtEl>
                                          <p:spTgt spid="31">
                                            <p:txEl>
                                              <p:pRg st="3" end="3"/>
                                            </p:txEl>
                                          </p:spTgt>
                                        </p:tgtEl>
                                        <p:attrNameLst>
                                          <p:attrName>ppt_y</p:attrName>
                                        </p:attrNameLst>
                                      </p:cBhvr>
                                      <p:tavLst>
                                        <p:tav tm="0">
                                          <p:val>
                                            <p:strVal val="#ppt_y"/>
                                          </p:val>
                                        </p:tav>
                                        <p:tav tm="100000">
                                          <p:val>
                                            <p:strVal val="#ppt_y"/>
                                          </p:val>
                                        </p:tav>
                                      </p:tavLst>
                                    </p:anim>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 presetClass="entr" presetSubtype="2" fill="hold" nodeType="clickEffect">
                                  <p:stCondLst>
                                    <p:cond delay="0"/>
                                  </p:stCondLst>
                                  <p:childTnLst>
                                    <p:set>
                                      <p:cBhvr>
                                        <p:cTn id="52" dur="1" fill="hold">
                                          <p:stCondLst>
                                            <p:cond delay="0"/>
                                          </p:stCondLst>
                                        </p:cTn>
                                        <p:tgtEl>
                                          <p:spTgt spid="31">
                                            <p:txEl>
                                              <p:pRg st="5" end="5"/>
                                            </p:txEl>
                                          </p:spTgt>
                                        </p:tgtEl>
                                        <p:attrNameLst>
                                          <p:attrName>style.visibility</p:attrName>
                                        </p:attrNameLst>
                                      </p:cBhvr>
                                      <p:to>
                                        <p:strVal val="visible"/>
                                      </p:to>
                                    </p:set>
                                    <p:anim calcmode="lin" valueType="num">
                                      <p:cBhvr additive="base">
                                        <p:cTn id="53" dur="1000" fill="hold"/>
                                        <p:tgtEl>
                                          <p:spTgt spid="31">
                                            <p:txEl>
                                              <p:pRg st="5" end="5"/>
                                            </p:txEl>
                                          </p:spTgt>
                                        </p:tgtEl>
                                        <p:attrNameLst>
                                          <p:attrName>ppt_x</p:attrName>
                                        </p:attrNameLst>
                                      </p:cBhvr>
                                      <p:tavLst>
                                        <p:tav tm="0">
                                          <p:val>
                                            <p:strVal val="1+#ppt_w/2"/>
                                          </p:val>
                                        </p:tav>
                                        <p:tav tm="100000">
                                          <p:val>
                                            <p:strVal val="#ppt_x"/>
                                          </p:val>
                                        </p:tav>
                                      </p:tavLst>
                                    </p:anim>
                                    <p:anim calcmode="lin" valueType="num">
                                      <p:cBhvr additive="base">
                                        <p:cTn id="54" dur="1000" fill="hold"/>
                                        <p:tgtEl>
                                          <p:spTgt spid="31">
                                            <p:txEl>
                                              <p:pRg st="5" end="5"/>
                                            </p:txEl>
                                          </p:spTgt>
                                        </p:tgtEl>
                                        <p:attrNameLst>
                                          <p:attrName>ppt_y</p:attrName>
                                        </p:attrNameLst>
                                      </p:cBhvr>
                                      <p:tavLst>
                                        <p:tav tm="0">
                                          <p:val>
                                            <p:strVal val="#ppt_y"/>
                                          </p:val>
                                        </p:tav>
                                        <p:tav tm="100000">
                                          <p:val>
                                            <p:strVal val="#ppt_y"/>
                                          </p:val>
                                        </p:tav>
                                      </p:tavLst>
                                    </p:anim>
                                  </p:childTnLst>
                                </p:cTn>
                              </p:par>
                              <p:par>
                                <p:cTn id="55" presetID="1" presetClass="entr" presetSubtype="0" fill="hold" grpId="0" nodeType="withEffect">
                                  <p:stCondLst>
                                    <p:cond delay="0"/>
                                  </p:stCondLst>
                                  <p:childTnLst>
                                    <p:set>
                                      <p:cBhvr>
                                        <p:cTn id="56" dur="1" fill="hold">
                                          <p:stCondLst>
                                            <p:cond delay="0"/>
                                          </p:stCondLst>
                                        </p:cTn>
                                        <p:tgtEl>
                                          <p:spTgt spid="5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23" grpId="0" animBg="1"/>
      <p:bldP spid="24" grpId="0" animBg="1"/>
      <p:bldP spid="25" grpId="0" animBg="1"/>
      <p:bldP spid="26" grpId="0" animBg="1"/>
      <p:bldP spid="27" grpId="0" animBg="1"/>
      <p:bldP spid="28" grpId="0"/>
      <p:bldP spid="43" grpId="0"/>
      <p:bldP spid="53" grpId="0"/>
      <p:bldP spid="4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Module Wrappers</a:t>
            </a:r>
            <a:endParaRPr lang="en-IN" dirty="0"/>
          </a:p>
        </p:txBody>
      </p:sp>
      <p:sp>
        <p:nvSpPr>
          <p:cNvPr id="5" name="Slide Number Placeholder 4"/>
          <p:cNvSpPr>
            <a:spLocks noGrp="1"/>
          </p:cNvSpPr>
          <p:nvPr>
            <p:ph type="sldNum" sz="quarter" idx="12"/>
          </p:nvPr>
        </p:nvSpPr>
        <p:spPr/>
        <p:txBody>
          <a:bodyPr>
            <a:normAutofit fontScale="85000" lnSpcReduction="20000"/>
          </a:bodyPr>
          <a:lstStyle/>
          <a:p>
            <a:fld id="{1F3DF379-0CF8-48F8-A7DB-929F54558632}" type="slidenum">
              <a:rPr lang="en-IN" smtClean="0"/>
              <a:pPr/>
              <a:t>24</a:t>
            </a:fld>
            <a:endParaRPr lang="en-IN"/>
          </a:p>
        </p:txBody>
      </p:sp>
      <p:sp>
        <p:nvSpPr>
          <p:cNvPr id="7" name="Content Placeholder 6"/>
          <p:cNvSpPr>
            <a:spLocks noGrp="1"/>
          </p:cNvSpPr>
          <p:nvPr>
            <p:ph sz="quarter" idx="1"/>
          </p:nvPr>
        </p:nvSpPr>
        <p:spPr/>
        <p:txBody>
          <a:bodyPr/>
          <a:lstStyle/>
          <a:p>
            <a:r>
              <a:rPr lang="en-US" dirty="0"/>
              <a:t>Interpose on </a:t>
            </a:r>
            <a:r>
              <a:rPr lang="en-US" dirty="0" smtClean="0"/>
              <a:t>kernel-to-module control </a:t>
            </a:r>
            <a:r>
              <a:rPr lang="en-US" dirty="0"/>
              <a:t>transfer</a:t>
            </a:r>
          </a:p>
          <a:p>
            <a:r>
              <a:rPr lang="en-US" dirty="0" smtClean="0"/>
              <a:t>Use a shadow module to wrap all functions exported by a module</a:t>
            </a:r>
          </a:p>
          <a:p>
            <a:pPr lvl="1"/>
            <a:r>
              <a:rPr lang="en-US" dirty="0"/>
              <a:t>Shadow </a:t>
            </a:r>
            <a:r>
              <a:rPr lang="en-US" dirty="0" smtClean="0"/>
              <a:t>intercepts all calls </a:t>
            </a:r>
            <a:r>
              <a:rPr lang="en-US" dirty="0"/>
              <a:t>from kernel to </a:t>
            </a:r>
            <a:r>
              <a:rPr lang="en-US" dirty="0" smtClean="0"/>
              <a:t>a module</a:t>
            </a:r>
          </a:p>
          <a:p>
            <a:pPr lvl="1"/>
            <a:r>
              <a:rPr lang="en-US" dirty="0" smtClean="0"/>
              <a:t>Attaches DRK to start instrumenting module function</a:t>
            </a:r>
          </a:p>
          <a:p>
            <a:pPr lvl="1"/>
            <a:r>
              <a:rPr lang="en-US" dirty="0" smtClean="0"/>
              <a:t>Require 11 bytes for wrapping a function</a:t>
            </a:r>
          </a:p>
          <a:p>
            <a:pPr lvl="1"/>
            <a:endParaRPr lang="en-US" dirty="0" smtClean="0"/>
          </a:p>
        </p:txBody>
      </p:sp>
      <p:grpSp>
        <p:nvGrpSpPr>
          <p:cNvPr id="15" name="Group 14"/>
          <p:cNvGrpSpPr/>
          <p:nvPr/>
        </p:nvGrpSpPr>
        <p:grpSpPr>
          <a:xfrm>
            <a:off x="1680082" y="4653136"/>
            <a:ext cx="5256584" cy="1907694"/>
            <a:chOff x="611560" y="4135237"/>
            <a:chExt cx="7416824" cy="3038179"/>
          </a:xfrm>
        </p:grpSpPr>
        <p:sp>
          <p:nvSpPr>
            <p:cNvPr id="8" name="Rounded Rectangle 7"/>
            <p:cNvSpPr/>
            <p:nvPr/>
          </p:nvSpPr>
          <p:spPr>
            <a:xfrm>
              <a:off x="2411760" y="5877272"/>
              <a:ext cx="4608512" cy="1296144"/>
            </a:xfrm>
            <a:prstGeom prst="roundRect">
              <a:avLst/>
            </a:prstGeom>
            <a:solidFill>
              <a:schemeClr val="bg1">
                <a:lumMod val="95000"/>
              </a:schemeClr>
            </a:solidFill>
            <a:ln w="19050">
              <a:solidFill>
                <a:schemeClr val="accent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t>Kernel</a:t>
              </a:r>
              <a:endParaRPr lang="en-IN" sz="2800" dirty="0"/>
            </a:p>
          </p:txBody>
        </p:sp>
        <p:sp>
          <p:nvSpPr>
            <p:cNvPr id="9" name="Rounded Rectangle 8"/>
            <p:cNvSpPr/>
            <p:nvPr/>
          </p:nvSpPr>
          <p:spPr>
            <a:xfrm>
              <a:off x="611560" y="4221089"/>
              <a:ext cx="2232248" cy="936104"/>
            </a:xfrm>
            <a:prstGeom prst="roundRect">
              <a:avLst/>
            </a:prstGeom>
            <a:solidFill>
              <a:schemeClr val="bg1">
                <a:lumMod val="95000"/>
              </a:schemeClr>
            </a:solidFill>
            <a:ln w="19050">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solidFill>
                    <a:schemeClr val="tx1"/>
                  </a:solidFill>
                </a:rPr>
                <a:t>Modules</a:t>
              </a:r>
              <a:endParaRPr lang="en-IN" sz="2800" dirty="0">
                <a:solidFill>
                  <a:schemeClr val="tx1"/>
                </a:solidFill>
              </a:endParaRPr>
            </a:p>
          </p:txBody>
        </p:sp>
        <p:sp>
          <p:nvSpPr>
            <p:cNvPr id="10" name="Rounded Rectangle 9"/>
            <p:cNvSpPr/>
            <p:nvPr/>
          </p:nvSpPr>
          <p:spPr>
            <a:xfrm>
              <a:off x="3563889" y="4221089"/>
              <a:ext cx="2232248" cy="936104"/>
            </a:xfrm>
            <a:prstGeom prst="roundRect">
              <a:avLst/>
            </a:prstGeom>
            <a:ln w="19050">
              <a:solidFill>
                <a:schemeClr val="accent1">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Shadow modules</a:t>
              </a:r>
              <a:endParaRPr lang="en-IN" dirty="0"/>
            </a:p>
          </p:txBody>
        </p:sp>
        <p:sp>
          <p:nvSpPr>
            <p:cNvPr id="11" name="Rounded Rectangle 10"/>
            <p:cNvSpPr/>
            <p:nvPr/>
          </p:nvSpPr>
          <p:spPr>
            <a:xfrm>
              <a:off x="6732240" y="4135237"/>
              <a:ext cx="1296144" cy="1165972"/>
            </a:xfrm>
            <a:prstGeom prst="roundRect">
              <a:avLst/>
            </a:prstGeom>
            <a:solidFill>
              <a:schemeClr val="tx2">
                <a:lumMod val="40000"/>
                <a:lumOff val="60000"/>
              </a:schemeClr>
            </a:solidFill>
            <a:ln w="19050">
              <a:solidFill>
                <a:schemeClr val="accent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r>
                <a:rPr lang="en-US" sz="2800" dirty="0" smtClean="0"/>
                <a:t>DRK</a:t>
              </a:r>
              <a:endParaRPr lang="en-IN" sz="2800" dirty="0"/>
            </a:p>
          </p:txBody>
        </p:sp>
        <p:sp>
          <p:nvSpPr>
            <p:cNvPr id="12" name="Up-Down Arrow 11"/>
            <p:cNvSpPr/>
            <p:nvPr/>
          </p:nvSpPr>
          <p:spPr>
            <a:xfrm>
              <a:off x="4499992" y="5157191"/>
              <a:ext cx="396000" cy="720080"/>
            </a:xfrm>
            <a:prstGeom prst="upDown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Left-Right Arrow 12"/>
            <p:cNvSpPr/>
            <p:nvPr/>
          </p:nvSpPr>
          <p:spPr>
            <a:xfrm>
              <a:off x="5796136" y="4545125"/>
              <a:ext cx="936104" cy="288032"/>
            </a:xfrm>
            <a:prstGeom prst="leftRight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Left Arrow 13"/>
            <p:cNvSpPr/>
            <p:nvPr/>
          </p:nvSpPr>
          <p:spPr>
            <a:xfrm>
              <a:off x="2843808" y="4545125"/>
              <a:ext cx="720080" cy="288032"/>
            </a:xfrm>
            <a:prstGeom prst="leftArrow">
              <a:avLst/>
            </a:prstGeom>
            <a:ln w="190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cxnSp>
        <p:nvCxnSpPr>
          <p:cNvPr id="16" name="Straight Arrow Connector 15"/>
          <p:cNvCxnSpPr/>
          <p:nvPr/>
        </p:nvCxnSpPr>
        <p:spPr>
          <a:xfrm flipV="1">
            <a:off x="1875654" y="5385258"/>
            <a:ext cx="496147" cy="636031"/>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17" name="TextBox 16"/>
          <p:cNvSpPr txBox="1"/>
          <p:nvPr/>
        </p:nvSpPr>
        <p:spPr>
          <a:xfrm>
            <a:off x="1159529" y="6052245"/>
            <a:ext cx="1311592" cy="369332"/>
          </a:xfrm>
          <a:prstGeom prst="rect">
            <a:avLst/>
          </a:prstGeom>
          <a:noFill/>
        </p:spPr>
        <p:txBody>
          <a:bodyPr wrap="square" rtlCol="0">
            <a:spAutoFit/>
          </a:bodyPr>
          <a:lstStyle/>
          <a:p>
            <a:r>
              <a:rPr lang="en-US" dirty="0" smtClean="0"/>
              <a:t>non-execute</a:t>
            </a: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Kernel Wrappers</a:t>
            </a:r>
            <a:endParaRPr lang="en-IN" dirty="0"/>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25</a:t>
            </a:fld>
            <a:endParaRPr lang="en-IN"/>
          </a:p>
        </p:txBody>
      </p:sp>
      <p:sp>
        <p:nvSpPr>
          <p:cNvPr id="3" name="Content Placeholder 2"/>
          <p:cNvSpPr>
            <a:spLocks noGrp="1"/>
          </p:cNvSpPr>
          <p:nvPr>
            <p:ph sz="quarter" idx="1"/>
          </p:nvPr>
        </p:nvSpPr>
        <p:spPr/>
        <p:txBody>
          <a:bodyPr/>
          <a:lstStyle/>
          <a:p>
            <a:r>
              <a:rPr lang="en-US" dirty="0" smtClean="0"/>
              <a:t>Interpose on module-to-kernel control transfer</a:t>
            </a:r>
          </a:p>
          <a:p>
            <a:pPr lvl="1"/>
            <a:r>
              <a:rPr lang="en-US" dirty="0" smtClean="0"/>
              <a:t>Detach DRK to stop instrumentation</a:t>
            </a:r>
          </a:p>
          <a:p>
            <a:pPr lvl="1"/>
            <a:r>
              <a:rPr lang="en-US" dirty="0"/>
              <a:t>Ensure that only exported kernel functions are </a:t>
            </a:r>
            <a:r>
              <a:rPr lang="en-US" dirty="0" smtClean="0"/>
              <a:t>invoked</a:t>
            </a:r>
          </a:p>
          <a:p>
            <a:pPr lvl="1"/>
            <a:r>
              <a:rPr lang="en-US" dirty="0" smtClean="0"/>
              <a:t>Wrap module symbols when callbacks are registered</a:t>
            </a:r>
          </a:p>
          <a:p>
            <a:pPr lvl="1"/>
            <a:endParaRPr lang="en-US" dirty="0" smtClean="0"/>
          </a:p>
          <a:p>
            <a:r>
              <a:rPr lang="en-US" dirty="0" smtClean="0"/>
              <a:t>Fake the return address to return to shadow module instead of returning directly to the kernel module</a:t>
            </a:r>
          </a:p>
          <a:p>
            <a:pPr lvl="1"/>
            <a:r>
              <a:rPr lang="en-US" dirty="0" smtClean="0"/>
              <a:t>Allows restarting DRK on return to module code</a:t>
            </a:r>
          </a:p>
          <a:p>
            <a:pPr lvl="1"/>
            <a:r>
              <a:rPr lang="en-US" dirty="0" smtClean="0"/>
              <a:t>Need to handle embedded kernel-to-module transfers</a:t>
            </a:r>
          </a:p>
          <a:p>
            <a:endParaRPr lang="en-US" dirty="0" smtClean="0"/>
          </a:p>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up Kernel Wrappers</a:t>
            </a:r>
            <a:endParaRPr lang="en-IN" dirty="0"/>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26</a:t>
            </a:fld>
            <a:endParaRPr lang="en-IN"/>
          </a:p>
        </p:txBody>
      </p:sp>
      <p:sp>
        <p:nvSpPr>
          <p:cNvPr id="3" name="Content Placeholder 2"/>
          <p:cNvSpPr>
            <a:spLocks noGrp="1"/>
          </p:cNvSpPr>
          <p:nvPr>
            <p:ph sz="quarter" idx="1"/>
          </p:nvPr>
        </p:nvSpPr>
        <p:spPr/>
        <p:txBody>
          <a:bodyPr/>
          <a:lstStyle/>
          <a:p>
            <a:r>
              <a:rPr lang="en-US" dirty="0" smtClean="0"/>
              <a:t>Statically generate a minimal perfect hash table based on exported kernel functions</a:t>
            </a:r>
            <a:endParaRPr lang="en-US" dirty="0"/>
          </a:p>
          <a:p>
            <a:pPr lvl="1"/>
            <a:r>
              <a:rPr lang="en-US" dirty="0" smtClean="0"/>
              <a:t>Lookup(</a:t>
            </a:r>
            <a:r>
              <a:rPr lang="en-US" dirty="0" err="1" smtClean="0"/>
              <a:t>addr</a:t>
            </a:r>
            <a:r>
              <a:rPr lang="en-US" dirty="0" smtClean="0"/>
              <a:t>) = </a:t>
            </a:r>
            <a:r>
              <a:rPr lang="en-US" dirty="0" err="1" smtClean="0"/>
              <a:t>addr</a:t>
            </a:r>
            <a:endParaRPr lang="en-US" dirty="0" smtClean="0"/>
          </a:p>
          <a:p>
            <a:pPr lvl="2"/>
            <a:r>
              <a:rPr lang="en-US" dirty="0" smtClean="0"/>
              <a:t>If address is exported and we don’t have wrapper for the function</a:t>
            </a:r>
          </a:p>
          <a:p>
            <a:pPr lvl="2"/>
            <a:r>
              <a:rPr lang="en-US" dirty="0" smtClean="0"/>
              <a:t>When kernel functions take simple arguments, wrappers are not needed, which reduces wrapping overhead</a:t>
            </a:r>
          </a:p>
          <a:p>
            <a:pPr lvl="1"/>
            <a:r>
              <a:rPr lang="en-US" dirty="0" smtClean="0"/>
              <a:t>Lookup(</a:t>
            </a:r>
            <a:r>
              <a:rPr lang="en-US" dirty="0" err="1" smtClean="0"/>
              <a:t>addr</a:t>
            </a:r>
            <a:r>
              <a:rPr lang="en-US" dirty="0" smtClean="0"/>
              <a:t>) = W(</a:t>
            </a:r>
            <a:r>
              <a:rPr lang="en-US" dirty="0" err="1" smtClean="0"/>
              <a:t>addr</a:t>
            </a:r>
            <a:r>
              <a:rPr lang="en-US" dirty="0" smtClean="0"/>
              <a:t>)</a:t>
            </a:r>
          </a:p>
          <a:p>
            <a:pPr lvl="2"/>
            <a:r>
              <a:rPr lang="en-US" dirty="0" smtClean="0"/>
              <a:t>If address is exported, W(</a:t>
            </a:r>
            <a:r>
              <a:rPr lang="en-US" dirty="0" err="1" smtClean="0"/>
              <a:t>addr</a:t>
            </a:r>
            <a:r>
              <a:rPr lang="en-US" dirty="0" smtClean="0"/>
              <a:t>) is the wrapped function for </a:t>
            </a:r>
            <a:r>
              <a:rPr lang="en-US" dirty="0" err="1" smtClean="0"/>
              <a:t>addr</a:t>
            </a:r>
            <a:endParaRPr lang="en-US" dirty="0" smtClean="0"/>
          </a:p>
          <a:p>
            <a:pPr lvl="1"/>
            <a:r>
              <a:rPr lang="en-US" dirty="0" smtClean="0"/>
              <a:t>Lookup(</a:t>
            </a:r>
            <a:r>
              <a:rPr lang="en-US" dirty="0" err="1" smtClean="0"/>
              <a:t>addr</a:t>
            </a:r>
            <a:r>
              <a:rPr lang="en-US" dirty="0" smtClean="0"/>
              <a:t>) = NULL</a:t>
            </a:r>
          </a:p>
          <a:p>
            <a:pPr lvl="2"/>
            <a:r>
              <a:rPr lang="en-US" dirty="0" smtClean="0"/>
              <a:t>If address is not exported</a:t>
            </a:r>
          </a:p>
          <a:p>
            <a:endParaRPr lang="en-IN"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Control-Flow Integrity</a:t>
            </a:r>
            <a:endParaRPr lang="en-IN" dirty="0"/>
          </a:p>
        </p:txBody>
      </p:sp>
      <p:sp>
        <p:nvSpPr>
          <p:cNvPr id="33" name="Content Placeholder 32"/>
          <p:cNvSpPr>
            <a:spLocks noGrp="1"/>
          </p:cNvSpPr>
          <p:nvPr>
            <p:ph sz="quarter" idx="2"/>
          </p:nvPr>
        </p:nvSpPr>
        <p:spPr>
          <a:xfrm>
            <a:off x="4499992" y="1589567"/>
            <a:ext cx="4608511" cy="4572000"/>
          </a:xfrm>
        </p:spPr>
        <p:txBody>
          <a:bodyPr/>
          <a:lstStyle/>
          <a:p>
            <a:r>
              <a:rPr lang="en-US" dirty="0" smtClean="0"/>
              <a:t>Runtime checker enforces CFI</a:t>
            </a:r>
          </a:p>
          <a:p>
            <a:pPr lvl="1"/>
            <a:r>
              <a:rPr lang="en-US" dirty="0" smtClean="0"/>
              <a:t>CFI: Execution </a:t>
            </a:r>
            <a:r>
              <a:rPr lang="en-US" dirty="0"/>
              <a:t>only follows paths determined by the static control-flow graph (CFG</a:t>
            </a:r>
            <a:r>
              <a:rPr lang="en-US" dirty="0" smtClean="0"/>
              <a:t>)</a:t>
            </a:r>
            <a:endParaRPr lang="en-IN" dirty="0"/>
          </a:p>
          <a:p>
            <a:pPr lvl="1"/>
            <a:r>
              <a:rPr lang="en-US" dirty="0" smtClean="0"/>
              <a:t>Checker integrated </a:t>
            </a:r>
            <a:r>
              <a:rPr lang="en-US" dirty="0"/>
              <a:t>in the kernel and module wrappers</a:t>
            </a:r>
          </a:p>
          <a:p>
            <a:pPr lvl="1"/>
            <a:r>
              <a:rPr lang="en-US" dirty="0" smtClean="0"/>
              <a:t>Verifies </a:t>
            </a:r>
            <a:r>
              <a:rPr lang="en-US" dirty="0"/>
              <a:t>the target address on any cross control transfer between kernel and the modules</a:t>
            </a:r>
          </a:p>
          <a:p>
            <a:pPr lvl="1"/>
            <a:r>
              <a:rPr lang="en-US" dirty="0" smtClean="0"/>
              <a:t>Maintains call-return </a:t>
            </a:r>
            <a:r>
              <a:rPr lang="en-US" dirty="0"/>
              <a:t>consistency to protect from the return-oriented attacks</a:t>
            </a:r>
          </a:p>
          <a:p>
            <a:pPr lvl="1"/>
            <a:r>
              <a:rPr lang="en-US" dirty="0" smtClean="0"/>
              <a:t>Verifies </a:t>
            </a:r>
            <a:r>
              <a:rPr lang="en-US" dirty="0"/>
              <a:t>function call arguments to maintain argument </a:t>
            </a:r>
            <a:r>
              <a:rPr lang="en-US" dirty="0" smtClean="0"/>
              <a:t>integrity</a:t>
            </a:r>
          </a:p>
        </p:txBody>
      </p:sp>
      <p:sp>
        <p:nvSpPr>
          <p:cNvPr id="4" name="Slide Number Placeholder 3"/>
          <p:cNvSpPr>
            <a:spLocks noGrp="1"/>
          </p:cNvSpPr>
          <p:nvPr>
            <p:ph type="sldNum" sz="quarter" idx="16"/>
          </p:nvPr>
        </p:nvSpPr>
        <p:spPr/>
        <p:txBody>
          <a:bodyPr>
            <a:normAutofit fontScale="85000" lnSpcReduction="20000"/>
          </a:bodyPr>
          <a:lstStyle/>
          <a:p>
            <a:fld id="{1F3DF379-0CF8-48F8-A7DB-929F54558632}" type="slidenum">
              <a:rPr lang="en-IN" smtClean="0"/>
              <a:pPr/>
              <a:t>27</a:t>
            </a:fld>
            <a:endParaRPr lang="en-IN"/>
          </a:p>
        </p:txBody>
      </p:sp>
      <p:cxnSp>
        <p:nvCxnSpPr>
          <p:cNvPr id="52" name="Straight Connector 51"/>
          <p:cNvCxnSpPr/>
          <p:nvPr/>
        </p:nvCxnSpPr>
        <p:spPr>
          <a:xfrm>
            <a:off x="323848" y="2664282"/>
            <a:ext cx="3960120" cy="0"/>
          </a:xfrm>
          <a:prstGeom prst="line">
            <a:avLst/>
          </a:prstGeom>
        </p:spPr>
        <p:style>
          <a:lnRef idx="3">
            <a:schemeClr val="accent2"/>
          </a:lnRef>
          <a:fillRef idx="0">
            <a:schemeClr val="accent2"/>
          </a:fillRef>
          <a:effectRef idx="2">
            <a:schemeClr val="accent2"/>
          </a:effectRef>
          <a:fontRef idx="minor">
            <a:schemeClr val="tx1"/>
          </a:fontRef>
        </p:style>
      </p:cxnSp>
      <p:sp>
        <p:nvSpPr>
          <p:cNvPr id="53" name="Rounded Rectangle 52"/>
          <p:cNvSpPr/>
          <p:nvPr/>
        </p:nvSpPr>
        <p:spPr>
          <a:xfrm>
            <a:off x="323528" y="2736290"/>
            <a:ext cx="3960000" cy="914400"/>
          </a:xfrm>
          <a:prstGeom prst="roundRect">
            <a:avLst/>
          </a:prstGeom>
          <a:solidFill>
            <a:schemeClr val="bg1">
              <a:lumMod val="95000"/>
            </a:schemeClr>
          </a:solidFill>
          <a:effectLst>
            <a:outerShdw dist="50800" sx="1000" sy="1000" algn="ctr" rotWithShape="0">
              <a:srgbClr val="000000">
                <a:alpha val="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Kernel</a:t>
            </a:r>
          </a:p>
          <a:p>
            <a:pPr algn="ctr"/>
            <a:endParaRPr lang="en-US" dirty="0" smtClean="0">
              <a:solidFill>
                <a:schemeClr val="tx1"/>
              </a:solidFill>
            </a:endParaRPr>
          </a:p>
          <a:p>
            <a:pPr algn="ctr"/>
            <a:endParaRPr lang="en-IN" dirty="0">
              <a:solidFill>
                <a:schemeClr val="tx1"/>
              </a:solidFill>
            </a:endParaRPr>
          </a:p>
        </p:txBody>
      </p:sp>
      <p:sp>
        <p:nvSpPr>
          <p:cNvPr id="54" name="Rounded Rectangle 53"/>
          <p:cNvSpPr/>
          <p:nvPr/>
        </p:nvSpPr>
        <p:spPr>
          <a:xfrm>
            <a:off x="395536" y="2880306"/>
            <a:ext cx="792088" cy="64807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DRK</a:t>
            </a:r>
            <a:endParaRPr lang="en-IN" dirty="0">
              <a:solidFill>
                <a:schemeClr val="tx1"/>
              </a:solidFill>
            </a:endParaRPr>
          </a:p>
        </p:txBody>
      </p:sp>
      <p:sp>
        <p:nvSpPr>
          <p:cNvPr id="55" name="Rounded Rectangle 54"/>
          <p:cNvSpPr/>
          <p:nvPr/>
        </p:nvSpPr>
        <p:spPr>
          <a:xfrm>
            <a:off x="2483768" y="5157192"/>
            <a:ext cx="1800000" cy="792088"/>
          </a:xfrm>
          <a:prstGeom prst="roundRect">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Untrusted modules</a:t>
            </a:r>
            <a:endParaRPr lang="en-IN" dirty="0">
              <a:solidFill>
                <a:schemeClr val="tx1"/>
              </a:solidFill>
            </a:endParaRPr>
          </a:p>
        </p:txBody>
      </p:sp>
      <p:sp>
        <p:nvSpPr>
          <p:cNvPr id="56" name="Rounded Rectangle 55"/>
          <p:cNvSpPr/>
          <p:nvPr/>
        </p:nvSpPr>
        <p:spPr>
          <a:xfrm>
            <a:off x="395536" y="2160226"/>
            <a:ext cx="1800000" cy="43204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a:t>
            </a:r>
            <a:endParaRPr lang="en-IN" dirty="0">
              <a:solidFill>
                <a:schemeClr val="tx1"/>
              </a:solidFill>
            </a:endParaRPr>
          </a:p>
        </p:txBody>
      </p:sp>
      <p:sp>
        <p:nvSpPr>
          <p:cNvPr id="57" name="Rounded Rectangle 56"/>
          <p:cNvSpPr/>
          <p:nvPr/>
        </p:nvSpPr>
        <p:spPr>
          <a:xfrm>
            <a:off x="2483768" y="2160226"/>
            <a:ext cx="1800200" cy="43204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Application</a:t>
            </a:r>
            <a:endParaRPr lang="en-IN" dirty="0">
              <a:solidFill>
                <a:schemeClr val="tx1"/>
              </a:solidFill>
            </a:endParaRPr>
          </a:p>
        </p:txBody>
      </p:sp>
      <p:sp>
        <p:nvSpPr>
          <p:cNvPr id="58" name="Rounded Rectangle 57"/>
          <p:cNvSpPr/>
          <p:nvPr/>
        </p:nvSpPr>
        <p:spPr>
          <a:xfrm>
            <a:off x="323528" y="5157192"/>
            <a:ext cx="1800000" cy="792088"/>
          </a:xfrm>
          <a:prstGeom prst="roundRect">
            <a:avLst/>
          </a:prstGeom>
          <a:solidFill>
            <a:schemeClr val="bg1">
              <a:lumMod val="9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Untrusted modules</a:t>
            </a:r>
            <a:endParaRPr lang="en-IN" dirty="0">
              <a:solidFill>
                <a:schemeClr val="tx1"/>
              </a:solidFill>
            </a:endParaRPr>
          </a:p>
        </p:txBody>
      </p:sp>
      <p:sp>
        <p:nvSpPr>
          <p:cNvPr id="59" name="Rounded Rectangle 58"/>
          <p:cNvSpPr/>
          <p:nvPr/>
        </p:nvSpPr>
        <p:spPr>
          <a:xfrm>
            <a:off x="323528" y="4885561"/>
            <a:ext cx="3960000" cy="28803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Module wrapper</a:t>
            </a:r>
            <a:endParaRPr lang="en-IN" dirty="0">
              <a:solidFill>
                <a:schemeClr val="tx1"/>
              </a:solidFill>
            </a:endParaRPr>
          </a:p>
        </p:txBody>
      </p:sp>
      <p:sp>
        <p:nvSpPr>
          <p:cNvPr id="60" name="Rounded Rectangle 59"/>
          <p:cNvSpPr/>
          <p:nvPr/>
        </p:nvSpPr>
        <p:spPr>
          <a:xfrm>
            <a:off x="323528" y="3600386"/>
            <a:ext cx="3960000" cy="288032"/>
          </a:xfrm>
          <a:prstGeom prst="round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Kernel wrapper</a:t>
            </a:r>
            <a:endParaRPr lang="en-IN" dirty="0">
              <a:solidFill>
                <a:schemeClr val="tx1"/>
              </a:solidFill>
            </a:endParaRPr>
          </a:p>
        </p:txBody>
      </p:sp>
      <p:sp>
        <p:nvSpPr>
          <p:cNvPr id="61" name="Freeform 60"/>
          <p:cNvSpPr/>
          <p:nvPr/>
        </p:nvSpPr>
        <p:spPr>
          <a:xfrm>
            <a:off x="755576" y="1512154"/>
            <a:ext cx="3384376" cy="4392488"/>
          </a:xfrm>
          <a:custGeom>
            <a:avLst/>
            <a:gdLst>
              <a:gd name="connsiteX0" fmla="*/ 0 w 2485623"/>
              <a:gd name="connsiteY0" fmla="*/ 0 h 2676659"/>
              <a:gd name="connsiteX1" fmla="*/ 1120462 w 2485623"/>
              <a:gd name="connsiteY1" fmla="*/ 2665927 h 2676659"/>
              <a:gd name="connsiteX2" fmla="*/ 2485623 w 2485623"/>
              <a:gd name="connsiteY2" fmla="*/ 64394 h 2676659"/>
            </a:gdLst>
            <a:ahLst/>
            <a:cxnLst>
              <a:cxn ang="0">
                <a:pos x="connsiteX0" y="connsiteY0"/>
              </a:cxn>
              <a:cxn ang="0">
                <a:pos x="connsiteX1" y="connsiteY1"/>
              </a:cxn>
              <a:cxn ang="0">
                <a:pos x="connsiteX2" y="connsiteY2"/>
              </a:cxn>
            </a:cxnLst>
            <a:rect l="l" t="t" r="r" b="b"/>
            <a:pathLst>
              <a:path w="2485623" h="2676659">
                <a:moveTo>
                  <a:pt x="0" y="0"/>
                </a:moveTo>
                <a:cubicBezTo>
                  <a:pt x="353096" y="1327597"/>
                  <a:pt x="706192" y="2655195"/>
                  <a:pt x="1120462" y="2665927"/>
                </a:cubicBezTo>
                <a:cubicBezTo>
                  <a:pt x="1534732" y="2676659"/>
                  <a:pt x="2010177" y="1370526"/>
                  <a:pt x="2485623" y="64394"/>
                </a:cubicBezTo>
              </a:path>
            </a:pathLst>
          </a:custGeom>
          <a:ln>
            <a:headEnd type="none"/>
            <a:tailEnd type="arrow"/>
          </a:ln>
        </p:spPr>
        <p:style>
          <a:lnRef idx="3">
            <a:schemeClr val="accent2"/>
          </a:lnRef>
          <a:fillRef idx="0">
            <a:schemeClr val="accent2"/>
          </a:fillRef>
          <a:effectRef idx="2">
            <a:schemeClr val="accent2"/>
          </a:effectRef>
          <a:fontRef idx="minor">
            <a:schemeClr val="tx1"/>
          </a:fontRef>
        </p:style>
        <p:txBody>
          <a:bodyPr rtlCol="0" anchor="ctr"/>
          <a:lstStyle/>
          <a:p>
            <a:pPr algn="ctr"/>
            <a:endParaRPr lang="en-IN"/>
          </a:p>
        </p:txBody>
      </p:sp>
      <p:sp>
        <p:nvSpPr>
          <p:cNvPr id="62" name="Oval 61"/>
          <p:cNvSpPr/>
          <p:nvPr/>
        </p:nvSpPr>
        <p:spPr>
          <a:xfrm>
            <a:off x="1516067" y="4885561"/>
            <a:ext cx="216024" cy="2160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63" name="Oval 62"/>
          <p:cNvSpPr/>
          <p:nvPr/>
        </p:nvSpPr>
        <p:spPr>
          <a:xfrm>
            <a:off x="3347864" y="3600386"/>
            <a:ext cx="216024" cy="216024"/>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IN"/>
          </a:p>
        </p:txBody>
      </p:sp>
      <p:sp>
        <p:nvSpPr>
          <p:cNvPr id="67" name="TextBox 66"/>
          <p:cNvSpPr txBox="1"/>
          <p:nvPr/>
        </p:nvSpPr>
        <p:spPr>
          <a:xfrm>
            <a:off x="1382659" y="6372036"/>
            <a:ext cx="2536198" cy="369332"/>
          </a:xfrm>
          <a:prstGeom prst="rect">
            <a:avLst/>
          </a:prstGeom>
          <a:noFill/>
        </p:spPr>
        <p:txBody>
          <a:bodyPr wrap="square" rtlCol="0">
            <a:spAutoFit/>
          </a:bodyPr>
          <a:lstStyle/>
          <a:p>
            <a:pPr algn="ctr"/>
            <a:r>
              <a:rPr lang="en-US" dirty="0" smtClean="0"/>
              <a:t>Instrumented  code</a:t>
            </a:r>
            <a:endParaRPr lang="en-IN" dirty="0"/>
          </a:p>
        </p:txBody>
      </p:sp>
      <p:sp>
        <p:nvSpPr>
          <p:cNvPr id="69" name="Freeform 68"/>
          <p:cNvSpPr/>
          <p:nvPr/>
        </p:nvSpPr>
        <p:spPr>
          <a:xfrm>
            <a:off x="3918857" y="5195562"/>
            <a:ext cx="707884" cy="1346479"/>
          </a:xfrm>
          <a:custGeom>
            <a:avLst/>
            <a:gdLst>
              <a:gd name="connsiteX0" fmla="*/ 361741 w 707884"/>
              <a:gd name="connsiteY0" fmla="*/ 0 h 1346479"/>
              <a:gd name="connsiteX1" fmla="*/ 693336 w 707884"/>
              <a:gd name="connsiteY1" fmla="*/ 482321 h 1346479"/>
              <a:gd name="connsiteX2" fmla="*/ 582805 w 707884"/>
              <a:gd name="connsiteY2" fmla="*/ 1085222 h 1346479"/>
              <a:gd name="connsiteX3" fmla="*/ 0 w 707884"/>
              <a:gd name="connsiteY3" fmla="*/ 1346479 h 1346479"/>
            </a:gdLst>
            <a:ahLst/>
            <a:cxnLst>
              <a:cxn ang="0">
                <a:pos x="connsiteX0" y="connsiteY0"/>
              </a:cxn>
              <a:cxn ang="0">
                <a:pos x="connsiteX1" y="connsiteY1"/>
              </a:cxn>
              <a:cxn ang="0">
                <a:pos x="connsiteX2" y="connsiteY2"/>
              </a:cxn>
              <a:cxn ang="0">
                <a:pos x="connsiteX3" y="connsiteY3"/>
              </a:cxn>
            </a:cxnLst>
            <a:rect l="l" t="t" r="r" b="b"/>
            <a:pathLst>
              <a:path w="707884" h="1346479">
                <a:moveTo>
                  <a:pt x="361741" y="0"/>
                </a:moveTo>
                <a:cubicBezTo>
                  <a:pt x="509116" y="150725"/>
                  <a:pt x="656492" y="301451"/>
                  <a:pt x="693336" y="482321"/>
                </a:cubicBezTo>
                <a:cubicBezTo>
                  <a:pt x="730180" y="663191"/>
                  <a:pt x="698361" y="941196"/>
                  <a:pt x="582805" y="1085222"/>
                </a:cubicBezTo>
                <a:cubicBezTo>
                  <a:pt x="467249" y="1229248"/>
                  <a:pt x="233624" y="1287863"/>
                  <a:pt x="0" y="1346479"/>
                </a:cubicBezTo>
              </a:path>
            </a:pathLst>
          </a:custGeom>
          <a:ln>
            <a:headEnd type="none" w="med" len="med"/>
            <a:tailEnd type="arrow" w="med" len="med"/>
          </a:ln>
        </p:spPr>
        <p:style>
          <a:lnRef idx="2">
            <a:schemeClr val="accent6"/>
          </a:lnRef>
          <a:fillRef idx="0">
            <a:schemeClr val="accent6"/>
          </a:fillRef>
          <a:effectRef idx="1">
            <a:schemeClr val="accent6"/>
          </a:effectRef>
          <a:fontRef idx="minor">
            <a:schemeClr val="tx1"/>
          </a:fontRef>
        </p:style>
        <p:txBody>
          <a:bodyPr rtlCol="0" anchor="ctr"/>
          <a:lstStyle/>
          <a:p>
            <a:pPr algn="ctr"/>
            <a:endParaRPr lang="en-US"/>
          </a:p>
        </p:txBody>
      </p:sp>
      <p:sp>
        <p:nvSpPr>
          <p:cNvPr id="70" name="Rounded Rectangle 69"/>
          <p:cNvSpPr/>
          <p:nvPr/>
        </p:nvSpPr>
        <p:spPr>
          <a:xfrm>
            <a:off x="323528" y="4155944"/>
            <a:ext cx="3960000" cy="349432"/>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dirty="0" smtClean="0"/>
              <a:t>Runtime Checker</a:t>
            </a:r>
            <a:endParaRPr lang="en-IN" dirty="0"/>
          </a:p>
        </p:txBody>
      </p:sp>
      <p:sp>
        <p:nvSpPr>
          <p:cNvPr id="71" name="Up-Down Arrow 70"/>
          <p:cNvSpPr/>
          <p:nvPr/>
        </p:nvSpPr>
        <p:spPr>
          <a:xfrm>
            <a:off x="3635896" y="4423831"/>
            <a:ext cx="144016" cy="436789"/>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IN"/>
          </a:p>
        </p:txBody>
      </p:sp>
      <p:sp>
        <p:nvSpPr>
          <p:cNvPr id="72" name="Curved Left Arrow 71"/>
          <p:cNvSpPr/>
          <p:nvPr/>
        </p:nvSpPr>
        <p:spPr>
          <a:xfrm>
            <a:off x="3707904" y="3650690"/>
            <a:ext cx="432048" cy="1506502"/>
          </a:xfrm>
          <a:prstGeom prst="curvedLeftArrow">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IN">
              <a:solidFill>
                <a:schemeClr val="tx1"/>
              </a:solidFill>
            </a:endParaRPr>
          </a:p>
        </p:txBody>
      </p:sp>
      <p:sp>
        <p:nvSpPr>
          <p:cNvPr id="73" name="Curved Down Arrow 72"/>
          <p:cNvSpPr/>
          <p:nvPr/>
        </p:nvSpPr>
        <p:spPr>
          <a:xfrm rot="16200000">
            <a:off x="-15373" y="4114660"/>
            <a:ext cx="1397833" cy="432000"/>
          </a:xfrm>
          <a:prstGeom prst="curvedDownArrow">
            <a:avLst/>
          </a:prstGeom>
        </p:spPr>
        <p:style>
          <a:lnRef idx="1">
            <a:schemeClr val="accent1"/>
          </a:lnRef>
          <a:fillRef idx="2">
            <a:schemeClr val="accent1"/>
          </a:fillRef>
          <a:effectRef idx="1">
            <a:schemeClr val="accent1"/>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IN">
              <a:solidFill>
                <a:schemeClr val="tx1"/>
              </a:solidFill>
            </a:endParaRPr>
          </a:p>
        </p:txBody>
      </p:sp>
      <p:sp>
        <p:nvSpPr>
          <p:cNvPr id="74" name="Up-Down Arrow 73"/>
          <p:cNvSpPr/>
          <p:nvPr/>
        </p:nvSpPr>
        <p:spPr>
          <a:xfrm>
            <a:off x="827584" y="3775759"/>
            <a:ext cx="144016" cy="436789"/>
          </a:xfrm>
          <a:prstGeom prst="upDownArrow">
            <a:avLst/>
          </a:prstGeom>
        </p:spPr>
        <p:style>
          <a:lnRef idx="1">
            <a:schemeClr val="accent2"/>
          </a:lnRef>
          <a:fillRef idx="2">
            <a:schemeClr val="accent2"/>
          </a:fillRef>
          <a:effectRef idx="1">
            <a:schemeClr val="accent2"/>
          </a:effectRef>
          <a:fontRef idx="minor">
            <a:schemeClr val="dk1"/>
          </a:fontRef>
        </p:style>
        <p:txBody>
          <a:bodyPr rtlCol="0" anchor="ctr"/>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71" grpId="0" animBg="1"/>
      <p:bldP spid="72" grpId="0" animBg="1"/>
      <p:bldP spid="73" grpId="0" animBg="1"/>
      <p:bldP spid="7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IN" dirty="0"/>
          </a:p>
        </p:txBody>
      </p:sp>
      <p:sp>
        <p:nvSpPr>
          <p:cNvPr id="3" name="Slide Number Placeholder 2"/>
          <p:cNvSpPr>
            <a:spLocks noGrp="1"/>
          </p:cNvSpPr>
          <p:nvPr>
            <p:ph type="sldNum" sz="quarter" idx="12"/>
          </p:nvPr>
        </p:nvSpPr>
        <p:spPr/>
        <p:txBody>
          <a:bodyPr>
            <a:normAutofit fontScale="85000" lnSpcReduction="20000"/>
          </a:bodyPr>
          <a:lstStyle/>
          <a:p>
            <a:fld id="{1F3DF379-0CF8-48F8-A7DB-929F54558632}" type="slidenum">
              <a:rPr lang="en-IN" smtClean="0"/>
              <a:pPr/>
              <a:t>28</a:t>
            </a:fld>
            <a:endParaRPr lang="en-IN"/>
          </a:p>
        </p:txBody>
      </p:sp>
      <p:sp>
        <p:nvSpPr>
          <p:cNvPr id="4" name="Content Placeholder 3"/>
          <p:cNvSpPr>
            <a:spLocks noGrp="1"/>
          </p:cNvSpPr>
          <p:nvPr>
            <p:ph sz="quarter" idx="1"/>
          </p:nvPr>
        </p:nvSpPr>
        <p:spPr/>
        <p:txBody>
          <a:bodyPr/>
          <a:lstStyle/>
          <a:p>
            <a:r>
              <a:rPr lang="en-IN" dirty="0" smtClean="0"/>
              <a:t>Interrupt </a:t>
            </a:r>
            <a:r>
              <a:rPr lang="en-IN" dirty="0"/>
              <a:t>h</a:t>
            </a:r>
            <a:r>
              <a:rPr lang="en-IN" dirty="0" smtClean="0"/>
              <a:t>andling</a:t>
            </a:r>
          </a:p>
          <a:p>
            <a:pPr lvl="1"/>
            <a:r>
              <a:rPr lang="en-IN" dirty="0" smtClean="0"/>
              <a:t>Modules can be interrupted at any point during their execution</a:t>
            </a:r>
          </a:p>
          <a:p>
            <a:pPr lvl="1"/>
            <a:r>
              <a:rPr lang="en-IN" dirty="0"/>
              <a:t>I</a:t>
            </a:r>
            <a:r>
              <a:rPr lang="en-IN" dirty="0" smtClean="0"/>
              <a:t>nterrupts are handled by kernel code</a:t>
            </a:r>
          </a:p>
          <a:p>
            <a:pPr lvl="2"/>
            <a:r>
              <a:rPr lang="en-IN" dirty="0" smtClean="0"/>
              <a:t>Need to detach instrumentation to execute the kernel’s interrupt handler natively, and re-attach instrumentation on return</a:t>
            </a:r>
          </a:p>
          <a:p>
            <a:pPr lvl="1"/>
            <a:r>
              <a:rPr lang="en-IN" dirty="0" smtClean="0"/>
              <a:t>Retain control by taking over the interrupt descriptor table</a:t>
            </a:r>
            <a:endParaRPr lang="en-IN" dirty="0"/>
          </a:p>
          <a:p>
            <a:pPr lvl="1"/>
            <a:endParaRPr lang="en-IN" dirty="0" smtClean="0"/>
          </a:p>
          <a:p>
            <a:r>
              <a:rPr lang="en-US" dirty="0" smtClean="0"/>
              <a:t>Multi-core instrumentation</a:t>
            </a:r>
          </a:p>
          <a:p>
            <a:pPr lvl="1"/>
            <a:r>
              <a:rPr lang="en-IN" dirty="0" smtClean="0"/>
              <a:t>Instrumented module can be rescheduled to another CPU</a:t>
            </a:r>
          </a:p>
          <a:p>
            <a:pPr lvl="1"/>
            <a:r>
              <a:rPr lang="en-IN" dirty="0" smtClean="0"/>
              <a:t>Code cache is per-CPU, needs to be setup correctly</a:t>
            </a:r>
          </a:p>
          <a:p>
            <a:pPr lvl="1"/>
            <a:r>
              <a:rPr lang="en-IN" dirty="0" smtClean="0"/>
              <a:t>Currently working on this issue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Status</a:t>
            </a:r>
            <a:endParaRPr lang="en-IN" dirty="0"/>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29</a:t>
            </a:fld>
            <a:endParaRPr lang="en-IN"/>
          </a:p>
        </p:txBody>
      </p:sp>
      <p:sp>
        <p:nvSpPr>
          <p:cNvPr id="3" name="Content Placeholder 2"/>
          <p:cNvSpPr>
            <a:spLocks noGrp="1"/>
          </p:cNvSpPr>
          <p:nvPr>
            <p:ph sz="quarter" idx="1"/>
          </p:nvPr>
        </p:nvSpPr>
        <p:spPr/>
        <p:txBody>
          <a:bodyPr>
            <a:normAutofit fontScale="92500" lnSpcReduction="10000"/>
          </a:bodyPr>
          <a:lstStyle/>
          <a:p>
            <a:r>
              <a:rPr lang="en-IN" dirty="0" smtClean="0"/>
              <a:t>Currently, system is being built, so no evaluation yet</a:t>
            </a:r>
          </a:p>
          <a:p>
            <a:pPr lvl="4"/>
            <a:endParaRPr lang="en-IN" dirty="0"/>
          </a:p>
          <a:p>
            <a:r>
              <a:rPr lang="en-IN" dirty="0" smtClean="0"/>
              <a:t>Short-Term Plan</a:t>
            </a:r>
          </a:p>
          <a:p>
            <a:pPr lvl="1"/>
            <a:r>
              <a:rPr lang="en-IN" dirty="0" smtClean="0"/>
              <a:t>Evaluate effectiveness of system in </a:t>
            </a:r>
            <a:r>
              <a:rPr lang="en-IN" dirty="0"/>
              <a:t>preventing control-flow and return-oriented </a:t>
            </a:r>
            <a:r>
              <a:rPr lang="en-IN" dirty="0" smtClean="0"/>
              <a:t>attacks</a:t>
            </a:r>
          </a:p>
          <a:p>
            <a:pPr lvl="1"/>
            <a:r>
              <a:rPr lang="en-IN" dirty="0" smtClean="0"/>
              <a:t>Evaluate performance penalty</a:t>
            </a:r>
          </a:p>
          <a:p>
            <a:pPr lvl="2"/>
            <a:r>
              <a:rPr lang="en-IN" dirty="0" smtClean="0"/>
              <a:t>Expect to be similar to other module fault-isolation systems, such as LXFI</a:t>
            </a:r>
          </a:p>
          <a:p>
            <a:pPr lvl="2"/>
            <a:r>
              <a:rPr lang="en-IN" dirty="0" smtClean="0"/>
              <a:t>However, our security policies can be enforced on arbitrary binary modules</a:t>
            </a:r>
          </a:p>
          <a:p>
            <a:pPr lvl="4"/>
            <a:endParaRPr lang="en-IN" dirty="0" smtClean="0"/>
          </a:p>
          <a:p>
            <a:r>
              <a:rPr lang="en-IN" dirty="0" smtClean="0"/>
              <a:t>Longer-Term Plan</a:t>
            </a:r>
          </a:p>
          <a:p>
            <a:pPr lvl="1"/>
            <a:r>
              <a:rPr lang="en-IN" dirty="0" smtClean="0"/>
              <a:t>Start working on non-control data integrity</a:t>
            </a:r>
          </a:p>
          <a:p>
            <a:pPr lvl="2"/>
            <a:r>
              <a:rPr lang="en-US" dirty="0"/>
              <a:t>All kernel data is modified by program instructions that </a:t>
            </a:r>
            <a:r>
              <a:rPr lang="en-US" dirty="0" smtClean="0"/>
              <a:t>were intended </a:t>
            </a:r>
            <a:r>
              <a:rPr lang="en-US" dirty="0"/>
              <a:t>by the original programmer</a:t>
            </a:r>
            <a:endParaRPr lang="en-IN" dirty="0" smtClean="0"/>
          </a:p>
          <a:p>
            <a:pPr lvl="1"/>
            <a:r>
              <a:rPr lang="en-IN" dirty="0" smtClean="0"/>
              <a:t>Requires understanding data integrity constraints in the kernel</a:t>
            </a:r>
          </a:p>
          <a:p>
            <a:pPr lvl="2"/>
            <a:endParaRPr lang="en-IN"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Vulnerabilities in Kernel Modules</a:t>
            </a:r>
            <a:endParaRPr lang="en-IN" dirty="0"/>
          </a:p>
        </p:txBody>
      </p:sp>
      <p:sp>
        <p:nvSpPr>
          <p:cNvPr id="9" name="Slide Number Placeholder 8"/>
          <p:cNvSpPr>
            <a:spLocks noGrp="1"/>
          </p:cNvSpPr>
          <p:nvPr>
            <p:ph type="sldNum" sz="quarter" idx="12"/>
          </p:nvPr>
        </p:nvSpPr>
        <p:spPr/>
        <p:txBody>
          <a:bodyPr>
            <a:normAutofit fontScale="85000" lnSpcReduction="20000"/>
          </a:bodyPr>
          <a:lstStyle/>
          <a:p>
            <a:fld id="{1F3DF379-0CF8-48F8-A7DB-929F54558632}" type="slidenum">
              <a:rPr lang="en-IN" smtClean="0"/>
              <a:pPr/>
              <a:t>3</a:t>
            </a:fld>
            <a:endParaRPr lang="en-IN" dirty="0"/>
          </a:p>
        </p:txBody>
      </p:sp>
      <p:sp>
        <p:nvSpPr>
          <p:cNvPr id="2" name="Content Placeholder 1"/>
          <p:cNvSpPr>
            <a:spLocks noGrp="1"/>
          </p:cNvSpPr>
          <p:nvPr>
            <p:ph sz="quarter" idx="1"/>
          </p:nvPr>
        </p:nvSpPr>
        <p:spPr/>
        <p:txBody>
          <a:bodyPr/>
          <a:lstStyle/>
          <a:p>
            <a:r>
              <a:rPr lang="en-US" dirty="0" smtClean="0"/>
              <a:t>Problem</a:t>
            </a:r>
          </a:p>
          <a:p>
            <a:pPr lvl="1"/>
            <a:r>
              <a:rPr lang="en-US" dirty="0" smtClean="0"/>
              <a:t>Kernel modules can be exploited</a:t>
            </a:r>
          </a:p>
          <a:p>
            <a:pPr lvl="1"/>
            <a:r>
              <a:rPr lang="en-US" dirty="0" smtClean="0"/>
              <a:t>Two thirds of kernel vulnerabilities reside in kernel modules instead of the core kernel (CVE 2010)</a:t>
            </a:r>
          </a:p>
          <a:p>
            <a:pPr lvl="1"/>
            <a:endParaRPr lang="en-US" dirty="0" smtClean="0"/>
          </a:p>
          <a:p>
            <a:r>
              <a:rPr lang="en-US" dirty="0" smtClean="0"/>
              <a:t>Solutions for protecting the kernel against modules</a:t>
            </a:r>
          </a:p>
          <a:p>
            <a:pPr lvl="1"/>
            <a:r>
              <a:rPr lang="en-US" dirty="0" smtClean="0"/>
              <a:t>Require module source code </a:t>
            </a:r>
            <a:r>
              <a:rPr lang="en-IN" dirty="0" smtClean="0"/>
              <a:t>(BGI, LXFI, XFI, etc.)</a:t>
            </a:r>
            <a:endParaRPr lang="en-US" dirty="0" smtClean="0"/>
          </a:p>
          <a:p>
            <a:pPr lvl="1"/>
            <a:r>
              <a:rPr lang="en-US" dirty="0" smtClean="0"/>
              <a:t>Many kernel modules are distributed as binaries</a:t>
            </a:r>
          </a:p>
          <a:p>
            <a:pPr lvl="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a:t>
            </a:r>
            <a:endParaRPr lang="en-IN" dirty="0"/>
          </a:p>
        </p:txBody>
      </p:sp>
      <p:sp>
        <p:nvSpPr>
          <p:cNvPr id="7" name="Slide Number Placeholder 6"/>
          <p:cNvSpPr>
            <a:spLocks noGrp="1"/>
          </p:cNvSpPr>
          <p:nvPr>
            <p:ph type="sldNum" sz="quarter" idx="12"/>
          </p:nvPr>
        </p:nvSpPr>
        <p:spPr/>
        <p:txBody>
          <a:bodyPr>
            <a:normAutofit fontScale="85000" lnSpcReduction="20000"/>
          </a:bodyPr>
          <a:lstStyle/>
          <a:p>
            <a:fld id="{1F3DF379-0CF8-48F8-A7DB-929F54558632}" type="slidenum">
              <a:rPr lang="en-IN" smtClean="0"/>
              <a:pPr/>
              <a:t>30</a:t>
            </a:fld>
            <a:endParaRPr lang="en-IN" dirty="0"/>
          </a:p>
        </p:txBody>
      </p:sp>
      <p:sp>
        <p:nvSpPr>
          <p:cNvPr id="3" name="Content Placeholder 2"/>
          <p:cNvSpPr>
            <a:spLocks noGrp="1"/>
          </p:cNvSpPr>
          <p:nvPr>
            <p:ph sz="quarter" idx="1"/>
          </p:nvPr>
        </p:nvSpPr>
        <p:spPr/>
        <p:txBody>
          <a:bodyPr/>
          <a:lstStyle/>
          <a:p>
            <a:r>
              <a:rPr lang="en-US" dirty="0"/>
              <a:t>Use DRK dynamic binary </a:t>
            </a:r>
            <a:r>
              <a:rPr lang="en-US" dirty="0" smtClean="0"/>
              <a:t>translation and instrumentation infrastructure as basis for developing security and debugging tools for the Linux kernel</a:t>
            </a:r>
            <a:endParaRPr lang="en-US" dirty="0"/>
          </a:p>
          <a:p>
            <a:endParaRPr lang="en-US" dirty="0" smtClean="0"/>
          </a:p>
          <a:p>
            <a:r>
              <a:rPr lang="en-US" dirty="0" smtClean="0"/>
              <a:t>Secure kernel from untrusted binary modules</a:t>
            </a:r>
          </a:p>
          <a:p>
            <a:pPr lvl="1"/>
            <a:r>
              <a:rPr lang="en-US" dirty="0" smtClean="0"/>
              <a:t>No module source code required</a:t>
            </a:r>
          </a:p>
          <a:p>
            <a:pPr lvl="1"/>
            <a:r>
              <a:rPr lang="en-US" dirty="0" smtClean="0"/>
              <a:t>No overhead when kernel is running</a:t>
            </a:r>
          </a:p>
          <a:p>
            <a:endParaRPr lang="en-US" dirty="0"/>
          </a:p>
          <a:p>
            <a:r>
              <a:rPr lang="en-US" dirty="0" smtClean="0"/>
              <a:t>Much future work</a:t>
            </a:r>
          </a:p>
          <a:p>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Questions?</a:t>
            </a:r>
            <a:endParaRPr lang="en-IN" dirty="0"/>
          </a:p>
        </p:txBody>
      </p:sp>
      <p:sp>
        <p:nvSpPr>
          <p:cNvPr id="4" name="Subtitle 3"/>
          <p:cNvSpPr>
            <a:spLocks noGrp="1"/>
          </p:cNvSpPr>
          <p:nvPr>
            <p:ph type="subTitle" idx="1"/>
          </p:nvPr>
        </p:nvSpPr>
        <p:spPr/>
        <p:txBody>
          <a:bodyPr/>
          <a:lstStyle/>
          <a:p>
            <a:r>
              <a:rPr lang="en-US" dirty="0" err="1" smtClean="0"/>
              <a:t>Ashvin</a:t>
            </a:r>
            <a:r>
              <a:rPr lang="en-US" dirty="0" smtClean="0"/>
              <a:t> </a:t>
            </a:r>
            <a:r>
              <a:rPr lang="en-US" dirty="0" err="1" smtClean="0"/>
              <a:t>Goel</a:t>
            </a:r>
            <a:endParaRPr lang="en-US" dirty="0" smtClean="0"/>
          </a:p>
          <a:p>
            <a:r>
              <a:rPr lang="en-US" dirty="0" smtClean="0"/>
              <a:t>University of Toronto</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Grp="1" noChangeArrowheads="1"/>
          </p:cNvSpPr>
          <p:nvPr>
            <p:ph type="title"/>
          </p:nvPr>
        </p:nvSpPr>
        <p:spPr/>
        <p:txBody>
          <a:bodyPr/>
          <a:lstStyle/>
          <a:p>
            <a:r>
              <a:rPr lang="en-US" altLang="ja-JP" dirty="0" smtClean="0"/>
              <a:t>Execution Time: Call Tracing</a:t>
            </a:r>
            <a:endParaRPr lang="en-US" altLang="ja-JP" dirty="0"/>
          </a:p>
        </p:txBody>
      </p:sp>
      <p:graphicFrame>
        <p:nvGraphicFramePr>
          <p:cNvPr id="5" name="Object 5"/>
          <p:cNvGraphicFramePr>
            <a:graphicFrameLocks noGrp="1" noChangeAspect="1"/>
          </p:cNvGraphicFramePr>
          <p:nvPr>
            <p:ph idx="1"/>
            <p:extLst>
              <p:ext uri="{D42A27DB-BD31-4B8C-83A1-F6EECF244321}">
                <p14:modId xmlns:p14="http://schemas.microsoft.com/office/powerpoint/2010/main" val="2483983661"/>
              </p:ext>
            </p:extLst>
          </p:nvPr>
        </p:nvGraphicFramePr>
        <p:xfrm>
          <a:off x="612775" y="1484313"/>
          <a:ext cx="8153400" cy="5113337"/>
        </p:xfrm>
        <a:graphic>
          <a:graphicData uri="http://schemas.openxmlformats.org/drawingml/2006/chart">
            <c:chart xmlns:c="http://schemas.openxmlformats.org/drawingml/2006/chart" xmlns:r="http://schemas.openxmlformats.org/officeDocument/2006/relationships" r:id="rId3"/>
          </a:graphicData>
        </a:graphic>
      </p:graphicFrame>
      <p:sp>
        <p:nvSpPr>
          <p:cNvPr id="3076" name="Text Box 6"/>
          <p:cNvSpPr txBox="1">
            <a:spLocks noChangeArrowheads="1"/>
          </p:cNvSpPr>
          <p:nvPr/>
        </p:nvSpPr>
        <p:spPr bwMode="auto">
          <a:xfrm rot="-5400000">
            <a:off x="-1069365" y="3008577"/>
            <a:ext cx="2821428" cy="611705"/>
          </a:xfrm>
          <a:prstGeom prst="rect">
            <a:avLst/>
          </a:prstGeom>
          <a:noFill/>
          <a:ln w="38100">
            <a:noFill/>
            <a:miter lim="800000"/>
            <a:headEnd/>
            <a:tailEnd/>
          </a:ln>
        </p:spPr>
        <p:txBody>
          <a:bodyPr wrap="none" lIns="91435" tIns="45718" rIns="91435" bIns="45718">
            <a:spAutoFit/>
          </a:bodyPr>
          <a:lstStyle/>
          <a:p>
            <a:pPr algn="ctr"/>
            <a:r>
              <a:rPr lang="en-US" sz="1700" dirty="0">
                <a:latin typeface="Arial" pitchFamily="34" charset="0"/>
              </a:rPr>
              <a:t>Normalized Execution Time</a:t>
            </a:r>
          </a:p>
          <a:p>
            <a:pPr algn="ctr"/>
            <a:r>
              <a:rPr lang="en-US" sz="1700" dirty="0">
                <a:latin typeface="Arial" pitchFamily="34" charset="0"/>
              </a:rPr>
              <a:t>Log Scale</a:t>
            </a:r>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32</a:t>
            </a:fld>
            <a:endParaRPr lang="en-IN" dirty="0"/>
          </a:p>
        </p:txBody>
      </p:sp>
    </p:spTree>
    <p:extLst>
      <p:ext uri="{BB962C8B-B14F-4D97-AF65-F5344CB8AC3E}">
        <p14:creationId xmlns:p14="http://schemas.microsoft.com/office/powerpoint/2010/main" val="3467393491"/>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4"/>
          <p:cNvSpPr>
            <a:spLocks noGrp="1" noChangeArrowheads="1"/>
          </p:cNvSpPr>
          <p:nvPr>
            <p:ph type="title"/>
          </p:nvPr>
        </p:nvSpPr>
        <p:spPr/>
        <p:txBody>
          <a:bodyPr/>
          <a:lstStyle/>
          <a:p>
            <a:r>
              <a:rPr lang="en-US" altLang="ja-JP" dirty="0" smtClean="0"/>
              <a:t>Execution Time: Basic Block Count</a:t>
            </a:r>
            <a:endParaRPr lang="en-US" altLang="ja-JP" dirty="0"/>
          </a:p>
        </p:txBody>
      </p:sp>
      <p:graphicFrame>
        <p:nvGraphicFramePr>
          <p:cNvPr id="5" name="Object 5"/>
          <p:cNvGraphicFramePr>
            <a:graphicFrameLocks noGrp="1" noChangeAspect="1"/>
          </p:cNvGraphicFramePr>
          <p:nvPr>
            <p:ph idx="1"/>
            <p:extLst>
              <p:ext uri="{D42A27DB-BD31-4B8C-83A1-F6EECF244321}">
                <p14:modId xmlns:p14="http://schemas.microsoft.com/office/powerpoint/2010/main" val="343362022"/>
              </p:ext>
            </p:extLst>
          </p:nvPr>
        </p:nvGraphicFramePr>
        <p:xfrm>
          <a:off x="612775" y="1484313"/>
          <a:ext cx="8153400" cy="5113337"/>
        </p:xfrm>
        <a:graphic>
          <a:graphicData uri="http://schemas.openxmlformats.org/drawingml/2006/chart">
            <c:chart xmlns:c="http://schemas.openxmlformats.org/drawingml/2006/chart" xmlns:r="http://schemas.openxmlformats.org/officeDocument/2006/relationships" r:id="rId3"/>
          </a:graphicData>
        </a:graphic>
      </p:graphicFrame>
      <p:sp>
        <p:nvSpPr>
          <p:cNvPr id="4100" name="Text Box 6"/>
          <p:cNvSpPr txBox="1">
            <a:spLocks noChangeArrowheads="1"/>
          </p:cNvSpPr>
          <p:nvPr/>
        </p:nvSpPr>
        <p:spPr bwMode="auto">
          <a:xfrm rot="-5400000">
            <a:off x="-997357" y="2949686"/>
            <a:ext cx="2821428" cy="611705"/>
          </a:xfrm>
          <a:prstGeom prst="rect">
            <a:avLst/>
          </a:prstGeom>
          <a:noFill/>
          <a:ln w="38100">
            <a:noFill/>
            <a:miter lim="800000"/>
            <a:headEnd/>
            <a:tailEnd/>
          </a:ln>
        </p:spPr>
        <p:txBody>
          <a:bodyPr wrap="none" lIns="91435" tIns="45718" rIns="91435" bIns="45718">
            <a:spAutoFit/>
          </a:bodyPr>
          <a:lstStyle/>
          <a:p>
            <a:pPr algn="ctr"/>
            <a:r>
              <a:rPr lang="en-US" sz="1700" dirty="0">
                <a:latin typeface="Arial" pitchFamily="34" charset="0"/>
              </a:rPr>
              <a:t>Normalized Execution Time</a:t>
            </a:r>
          </a:p>
          <a:p>
            <a:pPr algn="ctr"/>
            <a:r>
              <a:rPr lang="en-US" sz="1700" dirty="0">
                <a:latin typeface="Arial" pitchFamily="34" charset="0"/>
              </a:rPr>
              <a:t>Log Scale</a:t>
            </a:r>
          </a:p>
        </p:txBody>
      </p:sp>
      <p:sp>
        <p:nvSpPr>
          <p:cNvPr id="7" name="Slide Number Placeholder 6"/>
          <p:cNvSpPr>
            <a:spLocks noGrp="1"/>
          </p:cNvSpPr>
          <p:nvPr>
            <p:ph type="sldNum" sz="quarter" idx="12"/>
          </p:nvPr>
        </p:nvSpPr>
        <p:spPr/>
        <p:txBody>
          <a:bodyPr>
            <a:normAutofit fontScale="85000" lnSpcReduction="20000"/>
          </a:bodyPr>
          <a:lstStyle/>
          <a:p>
            <a:fld id="{1F3DF379-0CF8-48F8-A7DB-929F54558632}" type="slidenum">
              <a:rPr lang="en-IN" smtClean="0"/>
              <a:pPr/>
              <a:t>33</a:t>
            </a:fld>
            <a:endParaRPr lang="en-IN" dirty="0"/>
          </a:p>
        </p:txBody>
      </p:sp>
    </p:spTree>
    <p:extLst>
      <p:ext uri="{BB962C8B-B14F-4D97-AF65-F5344CB8AC3E}">
        <p14:creationId xmlns:p14="http://schemas.microsoft.com/office/powerpoint/2010/main" val="81493467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Evaluation Strategy(1)</a:t>
            </a:r>
            <a:endParaRPr lang="en-IN" dirty="0"/>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34</a:t>
            </a:fld>
            <a:endParaRPr lang="en-IN"/>
          </a:p>
        </p:txBody>
      </p:sp>
      <p:sp>
        <p:nvSpPr>
          <p:cNvPr id="3" name="Content Placeholder 2"/>
          <p:cNvSpPr>
            <a:spLocks noGrp="1"/>
          </p:cNvSpPr>
          <p:nvPr>
            <p:ph sz="quarter" idx="1"/>
          </p:nvPr>
        </p:nvSpPr>
        <p:spPr/>
        <p:txBody>
          <a:bodyPr/>
          <a:lstStyle/>
          <a:p>
            <a:r>
              <a:rPr lang="en-US" smtClean="0"/>
              <a:t>Security enforcement overhead</a:t>
            </a:r>
            <a:endParaRPr lang="en-IN" smtClean="0"/>
          </a:p>
          <a:p>
            <a:pPr lvl="1"/>
            <a:r>
              <a:rPr lang="en-US" smtClean="0"/>
              <a:t>SFI Microbenchmarks (Hotlist, lld, MD5 )</a:t>
            </a:r>
          </a:p>
          <a:p>
            <a:pPr lvl="1"/>
            <a:r>
              <a:rPr lang="en-US" smtClean="0"/>
              <a:t>Netperf  for performance evaluation</a:t>
            </a:r>
          </a:p>
          <a:p>
            <a:pPr lvl="1"/>
            <a:endParaRPr lang="en-US" smtClean="0"/>
          </a:p>
          <a:p>
            <a:r>
              <a:rPr lang="en-IN" smtClean="0"/>
              <a:t>Performance of the system compared to DRK running a null client</a:t>
            </a:r>
          </a:p>
          <a:p>
            <a:pPr lvl="1"/>
            <a:r>
              <a:rPr lang="en-IN" smtClean="0"/>
              <a:t>SPECcpu and SPECweb</a:t>
            </a:r>
          </a:p>
          <a:p>
            <a:pPr lvl="1"/>
            <a:endParaRPr lang="en-IN" smtClean="0"/>
          </a:p>
          <a:p>
            <a:r>
              <a:rPr lang="en-IN" smtClean="0"/>
              <a:t>Effectiveness of the system against modules that behave maliciously and attempt to circumvent the isolation system</a:t>
            </a:r>
            <a:endParaRPr lang="en-US" smtClean="0"/>
          </a:p>
          <a:p>
            <a:pPr lvl="1"/>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Shadow Region</a:t>
            </a:r>
            <a:endParaRPr lang="en-IN" dirty="0"/>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35</a:t>
            </a:fld>
            <a:endParaRPr lang="en-IN"/>
          </a:p>
        </p:txBody>
      </p:sp>
      <p:sp>
        <p:nvSpPr>
          <p:cNvPr id="3" name="Content Placeholder 2"/>
          <p:cNvSpPr>
            <a:spLocks noGrp="1"/>
          </p:cNvSpPr>
          <p:nvPr>
            <p:ph sz="quarter" idx="1"/>
          </p:nvPr>
        </p:nvSpPr>
        <p:spPr>
          <a:xfrm>
            <a:off x="251520" y="1556792"/>
            <a:ext cx="8686800" cy="4896544"/>
          </a:xfrm>
        </p:spPr>
        <p:txBody>
          <a:bodyPr>
            <a:normAutofit/>
          </a:bodyPr>
          <a:lstStyle/>
          <a:p>
            <a:r>
              <a:rPr lang="en-IN" sz="2400" smtClean="0"/>
              <a:t>Virtual memory map with 4 level page tables</a:t>
            </a:r>
          </a:p>
          <a:p>
            <a:pPr lvl="1">
              <a:buNone/>
            </a:pPr>
            <a:r>
              <a:rPr lang="en-IN" sz="1800" smtClean="0"/>
              <a:t>0x0000000000000000   -  0x00007FFFFFFFFFFF (=47 bits) user space</a:t>
            </a:r>
          </a:p>
          <a:p>
            <a:pPr lvl="1">
              <a:buNone/>
            </a:pPr>
            <a:r>
              <a:rPr lang="en-IN" sz="1800" smtClean="0"/>
              <a:t>0xFFFF800000000000    -  0xFFFF80FFFFFFFFFF (=40 bits) guard hole</a:t>
            </a:r>
          </a:p>
          <a:p>
            <a:pPr lvl="1">
              <a:buNone/>
            </a:pPr>
            <a:r>
              <a:rPr lang="en-IN" sz="1800" smtClean="0"/>
              <a:t>0xFFFF880000000000    -  0xFFFFC7FFFFFFFFFF (=64 TB) direct mapping all phys. mem</a:t>
            </a:r>
          </a:p>
          <a:p>
            <a:pPr lvl="1">
              <a:buNone/>
            </a:pPr>
            <a:r>
              <a:rPr lang="en-IN" sz="1800" smtClean="0"/>
              <a:t>0xFFFFC90000000000    -  0xFFFFE8FFFFFFFFFF (=45 bits) vmalloc/ioremap space</a:t>
            </a:r>
          </a:p>
          <a:p>
            <a:pPr lvl="1">
              <a:buNone/>
            </a:pPr>
            <a:r>
              <a:rPr lang="en-IN" sz="1800" smtClean="0"/>
              <a:t>0xFFFFEA0000000000    -  0xFFFFEAFFFFFFFFFF (=40 bits) virtual memory map (1TB)</a:t>
            </a:r>
          </a:p>
          <a:p>
            <a:pPr lvl="1">
              <a:buNone/>
            </a:pPr>
            <a:r>
              <a:rPr lang="en-IN" sz="1800" smtClean="0"/>
              <a:t>0xFFFFFFFF80000000     -  0xFFFFFFFFA0000000 (=512 MB)  kernel text mapping</a:t>
            </a:r>
          </a:p>
          <a:p>
            <a:pPr lvl="1">
              <a:buNone/>
            </a:pPr>
            <a:r>
              <a:rPr lang="en-IN" sz="1800" smtClean="0">
                <a:solidFill>
                  <a:srgbClr val="FF0000"/>
                </a:solidFill>
              </a:rPr>
              <a:t>0xFFFFFFFF</a:t>
            </a:r>
            <a:r>
              <a:rPr lang="en-IN" sz="1800" smtClean="0">
                <a:solidFill>
                  <a:srgbClr val="002060"/>
                </a:solidFill>
              </a:rPr>
              <a:t>A</a:t>
            </a:r>
            <a:r>
              <a:rPr lang="en-IN" sz="1800" smtClean="0">
                <a:solidFill>
                  <a:srgbClr val="FF0000"/>
                </a:solidFill>
              </a:rPr>
              <a:t>0000000     -  0xFFFFFFFFF</a:t>
            </a:r>
            <a:r>
              <a:rPr lang="en-IN" sz="1800" smtClean="0">
                <a:solidFill>
                  <a:srgbClr val="002060"/>
                </a:solidFill>
              </a:rPr>
              <a:t>F</a:t>
            </a:r>
            <a:r>
              <a:rPr lang="en-IN" sz="1800" smtClean="0">
                <a:solidFill>
                  <a:srgbClr val="FF0000"/>
                </a:solidFill>
              </a:rPr>
              <a:t>F00000 (=1536 MB) module mapping space</a:t>
            </a:r>
          </a:p>
          <a:p>
            <a:pPr lvl="1">
              <a:buNone/>
            </a:pPr>
            <a:endParaRPr lang="en-US" sz="1800" smtClean="0">
              <a:solidFill>
                <a:srgbClr val="FF0000"/>
              </a:solidFill>
            </a:endParaRPr>
          </a:p>
          <a:p>
            <a:r>
              <a:rPr lang="en-US" sz="2600" smtClean="0"/>
              <a:t>Shadow map</a:t>
            </a:r>
          </a:p>
          <a:p>
            <a:pPr marL="742950" lvl="2" indent="-342900">
              <a:buNone/>
            </a:pPr>
            <a:r>
              <a:rPr lang="en-IN" sz="1800" smtClean="0">
                <a:solidFill>
                  <a:srgbClr val="FF0000"/>
                </a:solidFill>
              </a:rPr>
              <a:t>0xFFFFFFFF</a:t>
            </a:r>
            <a:r>
              <a:rPr lang="en-IN" sz="1800" smtClean="0">
                <a:solidFill>
                  <a:srgbClr val="002060"/>
                </a:solidFill>
              </a:rPr>
              <a:t>A</a:t>
            </a:r>
            <a:r>
              <a:rPr lang="en-IN" sz="1800" smtClean="0">
                <a:solidFill>
                  <a:srgbClr val="FF0000"/>
                </a:solidFill>
              </a:rPr>
              <a:t>0000000     -  0xFFFFFFFF</a:t>
            </a:r>
            <a:r>
              <a:rPr lang="en-IN" sz="1800" smtClean="0">
                <a:solidFill>
                  <a:srgbClr val="002060"/>
                </a:solidFill>
              </a:rPr>
              <a:t>B</a:t>
            </a:r>
            <a:r>
              <a:rPr lang="en-IN" sz="1800" smtClean="0">
                <a:solidFill>
                  <a:srgbClr val="FF0000"/>
                </a:solidFill>
              </a:rPr>
              <a:t>FFFFFFF (=512MB) module mapping space</a:t>
            </a:r>
          </a:p>
          <a:p>
            <a:pPr marL="742950" lvl="2" indent="-342900">
              <a:buNone/>
            </a:pPr>
            <a:r>
              <a:rPr lang="en-IN" sz="1800" smtClean="0">
                <a:solidFill>
                  <a:srgbClr val="FF0000"/>
                </a:solidFill>
              </a:rPr>
              <a:t>0xFFFFFFFF</a:t>
            </a:r>
            <a:r>
              <a:rPr lang="en-IN" sz="1800" smtClean="0">
                <a:solidFill>
                  <a:srgbClr val="002060"/>
                </a:solidFill>
              </a:rPr>
              <a:t>C</a:t>
            </a:r>
            <a:r>
              <a:rPr lang="en-IN" sz="1800" smtClean="0">
                <a:solidFill>
                  <a:srgbClr val="FF0000"/>
                </a:solidFill>
              </a:rPr>
              <a:t>0000000     -  0xFFFFFFFF</a:t>
            </a:r>
            <a:r>
              <a:rPr lang="en-IN" sz="1800" smtClean="0">
                <a:solidFill>
                  <a:srgbClr val="002060"/>
                </a:solidFill>
              </a:rPr>
              <a:t>D</a:t>
            </a:r>
            <a:r>
              <a:rPr lang="en-IN" sz="1800" smtClean="0">
                <a:solidFill>
                  <a:srgbClr val="FF0000"/>
                </a:solidFill>
              </a:rPr>
              <a:t>FFFFFFF (=512 MB) shadow mapping space</a:t>
            </a:r>
          </a:p>
          <a:p>
            <a:endParaRPr lang="en-IN" sz="2600" dirty="0">
              <a:solidFill>
                <a:srgbClr val="FF0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Control-Flow Integrity</a:t>
            </a:r>
            <a:endParaRPr lang="en-IN" dirty="0"/>
          </a:p>
        </p:txBody>
      </p:sp>
      <p:sp>
        <p:nvSpPr>
          <p:cNvPr id="4" name="Slide Number Placeholder 3"/>
          <p:cNvSpPr>
            <a:spLocks noGrp="1"/>
          </p:cNvSpPr>
          <p:nvPr>
            <p:ph type="sldNum" sz="quarter" idx="12"/>
          </p:nvPr>
        </p:nvSpPr>
        <p:spPr/>
        <p:txBody>
          <a:bodyPr>
            <a:normAutofit fontScale="85000" lnSpcReduction="20000"/>
          </a:bodyPr>
          <a:lstStyle/>
          <a:p>
            <a:fld id="{1F3DF379-0CF8-48F8-A7DB-929F54558632}" type="slidenum">
              <a:rPr lang="en-IN" smtClean="0"/>
              <a:pPr/>
              <a:t>36</a:t>
            </a:fld>
            <a:endParaRPr lang="en-IN" dirty="0"/>
          </a:p>
        </p:txBody>
      </p:sp>
      <p:sp>
        <p:nvSpPr>
          <p:cNvPr id="3" name="Content Placeholder 2"/>
          <p:cNvSpPr>
            <a:spLocks noGrp="1"/>
          </p:cNvSpPr>
          <p:nvPr>
            <p:ph sz="quarter" idx="1"/>
          </p:nvPr>
        </p:nvSpPr>
        <p:spPr/>
        <p:txBody>
          <a:bodyPr/>
          <a:lstStyle/>
          <a:p>
            <a:r>
              <a:rPr lang="en-US" dirty="0" smtClean="0"/>
              <a:t>Page protection</a:t>
            </a:r>
          </a:p>
          <a:p>
            <a:pPr lvl="1"/>
            <a:r>
              <a:rPr lang="en-IN" dirty="0" smtClean="0"/>
              <a:t>Helps detect attempts to circumvent isolation by jumping to raw module code</a:t>
            </a:r>
          </a:p>
          <a:p>
            <a:pPr lvl="1"/>
            <a:r>
              <a:rPr lang="en-IN" dirty="0" smtClean="0"/>
              <a:t>Original module remains in memory as non-executable, any attempt by the kernel to execute code from the raw module will result in a page fault</a:t>
            </a:r>
          </a:p>
          <a:p>
            <a:pPr lvl="1"/>
            <a:endParaRPr lang="en-US" dirty="0" smtClean="0"/>
          </a:p>
          <a:p>
            <a:r>
              <a:rPr lang="en-US" dirty="0" smtClean="0"/>
              <a:t>Range detection</a:t>
            </a:r>
          </a:p>
          <a:p>
            <a:pPr lvl="1"/>
            <a:r>
              <a:rPr lang="en-US" dirty="0" smtClean="0"/>
              <a:t>DRK dispatcher uses range detector to find if the control transfer is happening to kernel code</a:t>
            </a:r>
          </a:p>
          <a:p>
            <a:pPr lvl="1"/>
            <a:r>
              <a:rPr lang="en-IN" dirty="0" smtClean="0"/>
              <a:t>0xFFFFFFFF80000000  - 0xFFFFFFFFA0000000 (kernel code)</a:t>
            </a:r>
            <a:endParaRPr lang="en-US" dirty="0" smtClean="0"/>
          </a:p>
          <a:p>
            <a:pPr lvl="1"/>
            <a:r>
              <a:rPr lang="en-US" dirty="0" smtClean="0"/>
              <a:t>Hash table to check if the kernel symbol is exported</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Challenges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F3DF379-0CF8-48F8-A7DB-929F54558632}" type="slidenum">
              <a:rPr lang="en-IN" smtClean="0"/>
              <a:pPr/>
              <a:t>4</a:t>
            </a:fld>
            <a:endParaRPr lang="en-IN"/>
          </a:p>
        </p:txBody>
      </p:sp>
      <p:sp>
        <p:nvSpPr>
          <p:cNvPr id="4" name="Content Placeholder 3"/>
          <p:cNvSpPr>
            <a:spLocks noGrp="1"/>
          </p:cNvSpPr>
          <p:nvPr>
            <p:ph sz="quarter" idx="1"/>
          </p:nvPr>
        </p:nvSpPr>
        <p:spPr/>
        <p:txBody>
          <a:bodyPr/>
          <a:lstStyle/>
          <a:p>
            <a:r>
              <a:rPr lang="en-US" dirty="0" smtClean="0"/>
              <a:t>Goals</a:t>
            </a:r>
            <a:endParaRPr lang="en-US" dirty="0"/>
          </a:p>
          <a:p>
            <a:pPr lvl="1"/>
            <a:r>
              <a:rPr lang="en-US" dirty="0"/>
              <a:t>Secure </a:t>
            </a:r>
            <a:r>
              <a:rPr lang="en-US" dirty="0" smtClean="0"/>
              <a:t>the </a:t>
            </a:r>
            <a:r>
              <a:rPr lang="en-US" dirty="0"/>
              <a:t>kernel against </a:t>
            </a:r>
            <a:r>
              <a:rPr lang="en-US" dirty="0" smtClean="0"/>
              <a:t>vulnerable modules</a:t>
            </a:r>
          </a:p>
          <a:p>
            <a:pPr lvl="1"/>
            <a:r>
              <a:rPr lang="en-US" dirty="0" smtClean="0"/>
              <a:t>No need for module sources to be available</a:t>
            </a:r>
            <a:endParaRPr lang="en-US" dirty="0"/>
          </a:p>
          <a:p>
            <a:pPr lvl="1"/>
            <a:r>
              <a:rPr lang="en-US" dirty="0"/>
              <a:t>No overhead when running kernel </a:t>
            </a:r>
            <a:r>
              <a:rPr lang="en-US" dirty="0" smtClean="0"/>
              <a:t>code</a:t>
            </a:r>
          </a:p>
          <a:p>
            <a:pPr lvl="1"/>
            <a:endParaRPr lang="en-US" dirty="0" smtClean="0"/>
          </a:p>
          <a:p>
            <a:r>
              <a:rPr lang="en-US" dirty="0"/>
              <a:t>Challenges</a:t>
            </a:r>
          </a:p>
          <a:p>
            <a:pPr lvl="1"/>
            <a:r>
              <a:rPr lang="en-US" dirty="0" smtClean="0"/>
              <a:t>Complex kernel interface</a:t>
            </a:r>
            <a:endParaRPr lang="en-US" dirty="0"/>
          </a:p>
          <a:p>
            <a:pPr lvl="1"/>
            <a:r>
              <a:rPr lang="en-US" dirty="0"/>
              <a:t>Difficult to maintain integrity of kernel </a:t>
            </a:r>
            <a:r>
              <a:rPr lang="en-US" dirty="0" smtClean="0"/>
              <a:t>stack</a:t>
            </a:r>
          </a:p>
          <a:p>
            <a:pPr lvl="2"/>
            <a:r>
              <a:rPr lang="en-US" dirty="0" smtClean="0"/>
              <a:t>Stack shared between kernel and modules</a:t>
            </a:r>
            <a:endParaRPr lang="en-US" dirty="0"/>
          </a:p>
          <a:p>
            <a:pPr lvl="1"/>
            <a:r>
              <a:rPr lang="en-US" dirty="0"/>
              <a:t>Sensitive kernel </a:t>
            </a:r>
            <a:r>
              <a:rPr lang="en-US" dirty="0" smtClean="0"/>
              <a:t>data exposed to modules</a:t>
            </a:r>
          </a:p>
          <a:p>
            <a:pPr lvl="2"/>
            <a:r>
              <a:rPr lang="en-US" dirty="0" smtClean="0"/>
              <a:t>Via global variables, macros, etc. </a:t>
            </a:r>
            <a:endParaRPr lang="en-US" dirty="0"/>
          </a:p>
          <a:p>
            <a:endParaRPr lang="en-US" dirty="0"/>
          </a:p>
        </p:txBody>
      </p:sp>
    </p:spTree>
    <p:extLst>
      <p:ext uri="{BB962C8B-B14F-4D97-AF65-F5344CB8AC3E}">
        <p14:creationId xmlns:p14="http://schemas.microsoft.com/office/powerpoint/2010/main" val="65404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Approach</a:t>
            </a:r>
            <a:endParaRPr lang="en-IN" dirty="0"/>
          </a:p>
        </p:txBody>
      </p:sp>
      <p:sp>
        <p:nvSpPr>
          <p:cNvPr id="9" name="Slide Number Placeholder 8"/>
          <p:cNvSpPr>
            <a:spLocks noGrp="1"/>
          </p:cNvSpPr>
          <p:nvPr>
            <p:ph type="sldNum" sz="quarter" idx="12"/>
          </p:nvPr>
        </p:nvSpPr>
        <p:spPr/>
        <p:txBody>
          <a:bodyPr>
            <a:normAutofit fontScale="85000" lnSpcReduction="20000"/>
          </a:bodyPr>
          <a:lstStyle/>
          <a:p>
            <a:fld id="{1F3DF379-0CF8-48F8-A7DB-929F54558632}" type="slidenum">
              <a:rPr lang="en-IN" smtClean="0"/>
              <a:pPr/>
              <a:t>5</a:t>
            </a:fld>
            <a:endParaRPr lang="en-IN" dirty="0"/>
          </a:p>
        </p:txBody>
      </p:sp>
      <p:sp>
        <p:nvSpPr>
          <p:cNvPr id="3" name="Content Placeholder 2"/>
          <p:cNvSpPr>
            <a:spLocks noGrp="1"/>
          </p:cNvSpPr>
          <p:nvPr>
            <p:ph sz="quarter" idx="1"/>
          </p:nvPr>
        </p:nvSpPr>
        <p:spPr/>
        <p:txBody>
          <a:bodyPr/>
          <a:lstStyle/>
          <a:p>
            <a:r>
              <a:rPr lang="en-US" dirty="0" smtClean="0"/>
              <a:t>Secure kernel by instrumenting module binary at runtime</a:t>
            </a:r>
          </a:p>
          <a:p>
            <a:pPr lvl="1"/>
            <a:r>
              <a:rPr lang="en-US" dirty="0" smtClean="0"/>
              <a:t>Add module and kernel interface wrappers</a:t>
            </a:r>
          </a:p>
          <a:p>
            <a:pPr lvl="2"/>
            <a:r>
              <a:rPr lang="en-US" dirty="0" smtClean="0"/>
              <a:t>Allows mediating control transfers between kernel &amp; modules</a:t>
            </a:r>
          </a:p>
          <a:p>
            <a:pPr lvl="1"/>
            <a:r>
              <a:rPr lang="en-US" dirty="0" smtClean="0"/>
              <a:t>Verify memory accesses by modules</a:t>
            </a:r>
          </a:p>
          <a:p>
            <a:pPr lvl="2"/>
            <a:r>
              <a:rPr lang="en-US" dirty="0" smtClean="0"/>
              <a:t>Allows mediating all communication between kernel &amp; modules</a:t>
            </a:r>
          </a:p>
          <a:p>
            <a:pPr lvl="1"/>
            <a:endParaRPr lang="en-US" dirty="0"/>
          </a:p>
          <a:p>
            <a:r>
              <a:rPr lang="en-US" dirty="0" smtClean="0"/>
              <a:t>Understanding this approach requires an overview of how binary modules can be instrumented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Instrumenting Modules: Option 1</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1F3DF379-0CF8-48F8-A7DB-929F54558632}" type="slidenum">
              <a:rPr lang="en-IN" smtClean="0"/>
              <a:pPr/>
              <a:t>6</a:t>
            </a:fld>
            <a:endParaRPr lang="en-IN" dirty="0"/>
          </a:p>
        </p:txBody>
      </p:sp>
      <p:sp>
        <p:nvSpPr>
          <p:cNvPr id="4" name="Content Placeholder 3"/>
          <p:cNvSpPr>
            <a:spLocks noGrp="1"/>
          </p:cNvSpPr>
          <p:nvPr>
            <p:ph sz="quarter" idx="1"/>
          </p:nvPr>
        </p:nvSpPr>
        <p:spPr/>
        <p:txBody>
          <a:bodyPr/>
          <a:lstStyle/>
          <a:p>
            <a:r>
              <a:rPr lang="en-US" dirty="0" smtClean="0"/>
              <a:t>Use probes</a:t>
            </a:r>
          </a:p>
          <a:p>
            <a:pPr lvl="1"/>
            <a:r>
              <a:rPr lang="en-US" altLang="ja-JP" dirty="0"/>
              <a:t>O</a:t>
            </a:r>
            <a:r>
              <a:rPr lang="en-US" altLang="ja-JP" dirty="0" smtClean="0"/>
              <a:t>verwrite </a:t>
            </a:r>
            <a:r>
              <a:rPr lang="en-US" altLang="ja-JP" dirty="0"/>
              <a:t>existing code with </a:t>
            </a:r>
            <a:r>
              <a:rPr lang="en-US" altLang="ja-JP" dirty="0" smtClean="0"/>
              <a:t>jump/trap</a:t>
            </a:r>
          </a:p>
          <a:p>
            <a:pPr lvl="1"/>
            <a:r>
              <a:rPr lang="en-US" altLang="ja-JP" dirty="0" smtClean="0"/>
              <a:t>E.g., </a:t>
            </a:r>
            <a:r>
              <a:rPr lang="en-US" altLang="ja-JP" dirty="0" err="1" smtClean="0"/>
              <a:t>Kerninst</a:t>
            </a:r>
            <a:r>
              <a:rPr lang="en-US" altLang="ja-JP" dirty="0" smtClean="0"/>
              <a:t>, Linux </a:t>
            </a:r>
            <a:r>
              <a:rPr lang="en-US" altLang="ja-JP" dirty="0" err="1" smtClean="0"/>
              <a:t>Kprobes</a:t>
            </a:r>
            <a:endParaRPr lang="en-US" altLang="ja-JP" dirty="0" smtClean="0"/>
          </a:p>
          <a:p>
            <a:pPr lvl="1"/>
            <a:endParaRPr lang="en-US" altLang="ja-JP" dirty="0" smtClean="0"/>
          </a:p>
          <a:p>
            <a:r>
              <a:rPr lang="en-US" altLang="ja-JP" dirty="0" smtClean="0"/>
              <a:t>Efficient on fixed length architectures</a:t>
            </a:r>
          </a:p>
          <a:p>
            <a:pPr lvl="1"/>
            <a:endParaRPr lang="en-US" altLang="ja-JP" dirty="0" smtClean="0"/>
          </a:p>
          <a:p>
            <a:r>
              <a:rPr lang="en-US" altLang="ja-JP" dirty="0" smtClean="0"/>
              <a:t>Slow on variable length architectures (e.g. x86)</a:t>
            </a:r>
          </a:p>
          <a:p>
            <a:pPr lvl="1"/>
            <a:r>
              <a:rPr lang="en-US" altLang="ja-JP" dirty="0" smtClean="0"/>
              <a:t>Not safe to overwrite multiple instructions with jump</a:t>
            </a:r>
          </a:p>
          <a:p>
            <a:pPr lvl="2"/>
            <a:r>
              <a:rPr lang="en-US" altLang="ja-JP" dirty="0" smtClean="0"/>
              <a:t>Branch to instruction other than first one might exist</a:t>
            </a:r>
          </a:p>
          <a:p>
            <a:pPr lvl="2"/>
            <a:r>
              <a:rPr lang="en-US" altLang="ja-JP" dirty="0" smtClean="0"/>
              <a:t>Thread might be sleeping in between the instructions</a:t>
            </a:r>
          </a:p>
          <a:p>
            <a:pPr lvl="1"/>
            <a:r>
              <a:rPr lang="en-US" altLang="ja-JP" dirty="0" smtClean="0"/>
              <a:t>Must use single-byte trap instruction</a:t>
            </a:r>
          </a:p>
        </p:txBody>
      </p:sp>
    </p:spTree>
    <p:extLst>
      <p:ext uri="{BB962C8B-B14F-4D97-AF65-F5344CB8AC3E}">
        <p14:creationId xmlns:p14="http://schemas.microsoft.com/office/powerpoint/2010/main" val="16211782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ja-JP" dirty="0" smtClean="0"/>
              <a:t>Example: Probe Instrumentation</a:t>
            </a:r>
            <a:endParaRPr lang="en-US" altLang="ja-JP" dirty="0"/>
          </a:p>
        </p:txBody>
      </p:sp>
      <p:sp>
        <p:nvSpPr>
          <p:cNvPr id="56" name="Rectangle 3"/>
          <p:cNvSpPr>
            <a:spLocks noGrp="1" noChangeArrowheads="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r>
              <a:rPr lang="en-US" altLang="ja-JP" dirty="0" smtClean="0"/>
              <a:t>Not suitable for fine-grained module instrumentation</a:t>
            </a:r>
          </a:p>
          <a:p>
            <a:pPr lvl="1"/>
            <a:endParaRPr lang="en-US" altLang="ja-JP" dirty="0" smtClean="0"/>
          </a:p>
          <a:p>
            <a:pPr lvl="1"/>
            <a:endParaRPr lang="en-US" altLang="ja-JP" dirty="0" smtClean="0"/>
          </a:p>
          <a:p>
            <a:pPr lvl="2"/>
            <a:endParaRPr lang="en-US" altLang="ja-JP" dirty="0"/>
          </a:p>
        </p:txBody>
      </p:sp>
      <p:sp>
        <p:nvSpPr>
          <p:cNvPr id="769123" name="Rectangle 99"/>
          <p:cNvSpPr>
            <a:spLocks noChangeArrowheads="1"/>
          </p:cNvSpPr>
          <p:nvPr/>
        </p:nvSpPr>
        <p:spPr bwMode="auto">
          <a:xfrm>
            <a:off x="685800" y="2329408"/>
            <a:ext cx="2278125" cy="685800"/>
          </a:xfrm>
          <a:prstGeom prst="rect">
            <a:avLst/>
          </a:prstGeom>
          <a:solidFill>
            <a:srgbClr val="7EEAE7">
              <a:alpha val="50195"/>
            </a:srgbClr>
          </a:solidFill>
          <a:ln w="12700">
            <a:solidFill>
              <a:srgbClr val="4D4D4D"/>
            </a:solidFill>
            <a:miter lim="800000"/>
            <a:headEnd/>
            <a:tailEnd/>
          </a:ln>
        </p:spPr>
        <p:txBody>
          <a:bodyPr wrap="none" lIns="45718" tIns="45718" rIns="91435" bIns="45718" anchor="ctr"/>
          <a:lstStyle/>
          <a:p>
            <a:pPr algn="l"/>
            <a:endParaRPr lang="en-US" sz="1700" dirty="0">
              <a:latin typeface="Lucida Console" pitchFamily="49" charset="0"/>
            </a:endParaRPr>
          </a:p>
        </p:txBody>
      </p:sp>
      <p:sp>
        <p:nvSpPr>
          <p:cNvPr id="11269" name="Text Box 26"/>
          <p:cNvSpPr txBox="1">
            <a:spLocks noChangeArrowheads="1"/>
          </p:cNvSpPr>
          <p:nvPr/>
        </p:nvSpPr>
        <p:spPr bwMode="auto">
          <a:xfrm>
            <a:off x="930423" y="1567408"/>
            <a:ext cx="1788878" cy="400105"/>
          </a:xfrm>
          <a:prstGeom prst="rect">
            <a:avLst/>
          </a:prstGeom>
          <a:noFill/>
          <a:ln w="38100">
            <a:noFill/>
            <a:miter lim="800000"/>
            <a:headEnd/>
            <a:tailEnd/>
          </a:ln>
        </p:spPr>
        <p:txBody>
          <a:bodyPr wrap="none" lIns="91435" tIns="45718" rIns="91435" bIns="45718">
            <a:spAutoFit/>
          </a:bodyPr>
          <a:lstStyle/>
          <a:p>
            <a:r>
              <a:rPr lang="en-US" sz="2000" dirty="0">
                <a:latin typeface="+mj-lt"/>
              </a:rPr>
              <a:t>Area of interest</a:t>
            </a:r>
          </a:p>
        </p:txBody>
      </p:sp>
      <p:sp>
        <p:nvSpPr>
          <p:cNvPr id="769051" name="Rectangle 27"/>
          <p:cNvSpPr>
            <a:spLocks noChangeArrowheads="1"/>
          </p:cNvSpPr>
          <p:nvPr/>
        </p:nvSpPr>
        <p:spPr bwMode="auto">
          <a:xfrm>
            <a:off x="6655478" y="2261847"/>
            <a:ext cx="2057400" cy="457200"/>
          </a:xfrm>
          <a:prstGeom prst="rect">
            <a:avLst/>
          </a:prstGeom>
          <a:solidFill>
            <a:srgbClr val="FF7C80">
              <a:alpha val="50195"/>
            </a:srgbClr>
          </a:solidFill>
          <a:ln w="12700">
            <a:solidFill>
              <a:srgbClr val="969696"/>
            </a:solidFill>
            <a:miter lim="800000"/>
            <a:headEnd/>
            <a:tailEnd/>
          </a:ln>
        </p:spPr>
        <p:txBody>
          <a:bodyPr wrap="none" lIns="91435" tIns="45718" rIns="91435" bIns="45718" anchor="ctr"/>
          <a:lstStyle/>
          <a:p>
            <a:pPr algn="ctr"/>
            <a:endParaRPr lang="en-US" sz="1300" b="1" dirty="0">
              <a:latin typeface="Lucida Console" pitchFamily="49" charset="0"/>
            </a:endParaRPr>
          </a:p>
        </p:txBody>
      </p:sp>
      <p:sp>
        <p:nvSpPr>
          <p:cNvPr id="11271" name="Line 28"/>
          <p:cNvSpPr>
            <a:spLocks noChangeShapeType="1"/>
          </p:cNvSpPr>
          <p:nvPr/>
        </p:nvSpPr>
        <p:spPr bwMode="auto">
          <a:xfrm>
            <a:off x="6655478" y="2490447"/>
            <a:ext cx="2057400" cy="1588"/>
          </a:xfrm>
          <a:prstGeom prst="line">
            <a:avLst/>
          </a:prstGeom>
          <a:noFill/>
          <a:ln w="12700">
            <a:solidFill>
              <a:srgbClr val="4D4D4D"/>
            </a:solidFill>
            <a:round/>
            <a:headEnd/>
            <a:tailEnd/>
          </a:ln>
        </p:spPr>
        <p:txBody>
          <a:bodyPr wrap="none" lIns="91435" tIns="45718" rIns="91435" bIns="45718" anchor="ctr"/>
          <a:lstStyle/>
          <a:p>
            <a:endParaRPr lang="en-CA"/>
          </a:p>
        </p:txBody>
      </p:sp>
      <p:sp>
        <p:nvSpPr>
          <p:cNvPr id="11272" name="Text Box 30"/>
          <p:cNvSpPr txBox="1">
            <a:spLocks noChangeArrowheads="1"/>
          </p:cNvSpPr>
          <p:nvPr/>
        </p:nvSpPr>
        <p:spPr bwMode="auto">
          <a:xfrm>
            <a:off x="6516216" y="1567409"/>
            <a:ext cx="2320177" cy="400105"/>
          </a:xfrm>
          <a:prstGeom prst="rect">
            <a:avLst/>
          </a:prstGeom>
          <a:noFill/>
          <a:ln w="38100">
            <a:noFill/>
            <a:miter lim="800000"/>
            <a:headEnd/>
            <a:tailEnd/>
          </a:ln>
        </p:spPr>
        <p:txBody>
          <a:bodyPr wrap="none" lIns="91435" tIns="45718" rIns="91435" bIns="45718">
            <a:spAutoFit/>
          </a:bodyPr>
          <a:lstStyle/>
          <a:p>
            <a:r>
              <a:rPr lang="en-US" sz="2000" dirty="0" smtClean="0">
                <a:latin typeface="+mj-lt"/>
              </a:rPr>
              <a:t>Instrumentation Code</a:t>
            </a:r>
            <a:endParaRPr lang="en-US" sz="2000" dirty="0">
              <a:latin typeface="+mj-lt"/>
            </a:endParaRPr>
          </a:p>
        </p:txBody>
      </p:sp>
      <p:sp>
        <p:nvSpPr>
          <p:cNvPr id="769065" name="Rectangle 41"/>
          <p:cNvSpPr>
            <a:spLocks noChangeArrowheads="1"/>
          </p:cNvSpPr>
          <p:nvPr/>
        </p:nvSpPr>
        <p:spPr bwMode="auto">
          <a:xfrm>
            <a:off x="3234437" y="2100809"/>
            <a:ext cx="3048000" cy="2282443"/>
          </a:xfrm>
          <a:prstGeom prst="rect">
            <a:avLst/>
          </a:prstGeom>
          <a:noFill/>
          <a:ln w="19050">
            <a:solidFill>
              <a:schemeClr val="tx1"/>
            </a:solidFill>
            <a:miter lim="800000"/>
            <a:headEnd/>
            <a:tailEnd/>
          </a:ln>
        </p:spPr>
        <p:txBody>
          <a:bodyPr wrap="none" lIns="91435" tIns="45718" rIns="91435" bIns="45718" anchor="ctr"/>
          <a:lstStyle/>
          <a:p>
            <a:endParaRPr lang="en-CA"/>
          </a:p>
        </p:txBody>
      </p:sp>
      <p:sp>
        <p:nvSpPr>
          <p:cNvPr id="769067" name="Text Box 43"/>
          <p:cNvSpPr txBox="1">
            <a:spLocks noChangeArrowheads="1"/>
          </p:cNvSpPr>
          <p:nvPr/>
        </p:nvSpPr>
        <p:spPr bwMode="auto">
          <a:xfrm>
            <a:off x="3989257" y="1567408"/>
            <a:ext cx="1538360" cy="400105"/>
          </a:xfrm>
          <a:prstGeom prst="rect">
            <a:avLst/>
          </a:prstGeom>
          <a:noFill/>
          <a:ln w="38100">
            <a:noFill/>
            <a:miter lim="800000"/>
            <a:headEnd/>
            <a:tailEnd/>
          </a:ln>
        </p:spPr>
        <p:txBody>
          <a:bodyPr wrap="none" lIns="91435" tIns="45718" rIns="91435" bIns="45718">
            <a:spAutoFit/>
          </a:bodyPr>
          <a:lstStyle/>
          <a:p>
            <a:r>
              <a:rPr lang="en-US" sz="2000" dirty="0">
                <a:latin typeface="+mj-lt"/>
              </a:rPr>
              <a:t>Trap Handler</a:t>
            </a:r>
          </a:p>
        </p:txBody>
      </p:sp>
      <p:sp>
        <p:nvSpPr>
          <p:cNvPr id="769068" name="Text Box 44"/>
          <p:cNvSpPr txBox="1">
            <a:spLocks noChangeArrowheads="1"/>
          </p:cNvSpPr>
          <p:nvPr/>
        </p:nvSpPr>
        <p:spPr bwMode="auto">
          <a:xfrm>
            <a:off x="3276601" y="2177008"/>
            <a:ext cx="3027004" cy="2061621"/>
          </a:xfrm>
          <a:prstGeom prst="rect">
            <a:avLst/>
          </a:prstGeom>
          <a:noFill/>
          <a:ln w="38100">
            <a:noFill/>
            <a:miter lim="800000"/>
            <a:headEnd/>
            <a:tailEnd/>
          </a:ln>
        </p:spPr>
        <p:txBody>
          <a:bodyPr wrap="square" lIns="91435" tIns="45718" rIns="91435" bIns="45718">
            <a:spAutoFit/>
          </a:bodyPr>
          <a:lstStyle/>
          <a:p>
            <a:pPr marL="457177" indent="-457177">
              <a:buFontTx/>
              <a:buAutoNum type="arabicPeriod"/>
            </a:pPr>
            <a:r>
              <a:rPr lang="en-US" dirty="0">
                <a:latin typeface="+mj-lt"/>
              </a:rPr>
              <a:t>Save processor state</a:t>
            </a:r>
          </a:p>
          <a:p>
            <a:pPr marL="457177" indent="-457177">
              <a:buFontTx/>
              <a:buAutoNum type="arabicPeriod"/>
            </a:pPr>
            <a:r>
              <a:rPr lang="en-US" dirty="0">
                <a:latin typeface="+mj-lt"/>
              </a:rPr>
              <a:t>Lookup which instrumentation to call</a:t>
            </a:r>
          </a:p>
          <a:p>
            <a:pPr marL="457177" indent="-457177">
              <a:buFontTx/>
              <a:buAutoNum type="arabicPeriod"/>
            </a:pPr>
            <a:r>
              <a:rPr lang="en-US" dirty="0">
                <a:latin typeface="+mj-lt"/>
              </a:rPr>
              <a:t>Call instrumentation</a:t>
            </a:r>
          </a:p>
          <a:p>
            <a:pPr marL="457177" indent="-457177">
              <a:buFontTx/>
              <a:buAutoNum type="arabicPeriod"/>
            </a:pPr>
            <a:r>
              <a:rPr lang="en-US" dirty="0">
                <a:latin typeface="+mj-lt"/>
              </a:rPr>
              <a:t>Emulate overwritten instruction</a:t>
            </a:r>
          </a:p>
          <a:p>
            <a:pPr marL="457177" indent="-457177">
              <a:buFontTx/>
              <a:buAutoNum type="arabicPeriod"/>
            </a:pPr>
            <a:r>
              <a:rPr lang="en-US" dirty="0">
                <a:latin typeface="+mj-lt"/>
              </a:rPr>
              <a:t>Restore processor state</a:t>
            </a:r>
          </a:p>
        </p:txBody>
      </p:sp>
      <p:cxnSp>
        <p:nvCxnSpPr>
          <p:cNvPr id="769069" name="AutoShape 45"/>
          <p:cNvCxnSpPr>
            <a:cxnSpLocks noChangeShapeType="1"/>
            <a:stCxn id="769107" idx="3"/>
            <a:endCxn id="52" idx="1"/>
          </p:cNvCxnSpPr>
          <p:nvPr/>
        </p:nvCxnSpPr>
        <p:spPr bwMode="auto">
          <a:xfrm flipV="1">
            <a:off x="2963925" y="2104874"/>
            <a:ext cx="291679" cy="796035"/>
          </a:xfrm>
          <a:prstGeom prst="curvedConnector3">
            <a:avLst>
              <a:gd name="adj1" fmla="val 50000"/>
            </a:avLst>
          </a:prstGeom>
          <a:noFill/>
          <a:ln w="19050">
            <a:solidFill>
              <a:schemeClr val="tx1"/>
            </a:solidFill>
            <a:round/>
            <a:headEnd/>
            <a:tailEnd type="triangle" w="med" len="med"/>
          </a:ln>
        </p:spPr>
      </p:cxnSp>
      <p:cxnSp>
        <p:nvCxnSpPr>
          <p:cNvPr id="769075" name="AutoShape 51"/>
          <p:cNvCxnSpPr>
            <a:cxnSpLocks noChangeShapeType="1"/>
            <a:stCxn id="769065" idx="3"/>
            <a:endCxn id="54" idx="1"/>
          </p:cNvCxnSpPr>
          <p:nvPr/>
        </p:nvCxnSpPr>
        <p:spPr bwMode="auto">
          <a:xfrm flipV="1">
            <a:off x="6282437" y="2239327"/>
            <a:ext cx="365418" cy="1002704"/>
          </a:xfrm>
          <a:prstGeom prst="curvedConnector3">
            <a:avLst>
              <a:gd name="adj1" fmla="val 50000"/>
            </a:avLst>
          </a:prstGeom>
          <a:noFill/>
          <a:ln w="19050">
            <a:solidFill>
              <a:schemeClr val="tx1"/>
            </a:solidFill>
            <a:round/>
            <a:headEnd/>
            <a:tailEnd type="triangle" w="med" len="med"/>
          </a:ln>
        </p:spPr>
      </p:cxnSp>
      <p:sp>
        <p:nvSpPr>
          <p:cNvPr id="11280" name="Rectangle 61"/>
          <p:cNvSpPr>
            <a:spLocks noChangeArrowheads="1"/>
          </p:cNvSpPr>
          <p:nvPr/>
        </p:nvSpPr>
        <p:spPr bwMode="auto">
          <a:xfrm>
            <a:off x="6655478" y="2261847"/>
            <a:ext cx="1981200" cy="457200"/>
          </a:xfrm>
          <a:prstGeom prst="rect">
            <a:avLst/>
          </a:prstGeom>
          <a:noFill/>
          <a:ln w="38100">
            <a:noFill/>
            <a:miter lim="800000"/>
            <a:headEnd/>
            <a:tailEnd/>
          </a:ln>
        </p:spPr>
        <p:txBody>
          <a:bodyPr wrap="none" lIns="91435" tIns="45718" rIns="91435" bIns="45718" anchor="ctr"/>
          <a:lstStyle/>
          <a:p>
            <a:pPr>
              <a:lnSpc>
                <a:spcPct val="90000"/>
              </a:lnSpc>
            </a:pPr>
            <a:r>
              <a:rPr lang="en-US" sz="1700" dirty="0">
                <a:latin typeface="Lucida Console" pitchFamily="49" charset="0"/>
              </a:rPr>
              <a:t>add $1,count_l</a:t>
            </a:r>
          </a:p>
          <a:p>
            <a:pPr>
              <a:lnSpc>
                <a:spcPct val="90000"/>
              </a:lnSpc>
            </a:pPr>
            <a:r>
              <a:rPr lang="en-US" sz="1700" dirty="0" err="1">
                <a:latin typeface="Lucida Console" pitchFamily="49" charset="0"/>
              </a:rPr>
              <a:t>adc</a:t>
            </a:r>
            <a:r>
              <a:rPr lang="en-US" sz="1700" dirty="0">
                <a:latin typeface="Lucida Console" pitchFamily="49" charset="0"/>
              </a:rPr>
              <a:t> $0,count_h</a:t>
            </a:r>
          </a:p>
        </p:txBody>
      </p:sp>
      <p:sp>
        <p:nvSpPr>
          <p:cNvPr id="11281" name="Rectangle 68"/>
          <p:cNvSpPr>
            <a:spLocks noChangeArrowheads="1"/>
          </p:cNvSpPr>
          <p:nvPr/>
        </p:nvSpPr>
        <p:spPr bwMode="auto">
          <a:xfrm>
            <a:off x="6655478" y="2261847"/>
            <a:ext cx="2057400" cy="457200"/>
          </a:xfrm>
          <a:prstGeom prst="rect">
            <a:avLst/>
          </a:prstGeom>
          <a:noFill/>
          <a:ln w="12700">
            <a:solidFill>
              <a:srgbClr val="4D4D4D"/>
            </a:solidFill>
            <a:miter lim="800000"/>
            <a:headEnd/>
            <a:tailEnd/>
          </a:ln>
        </p:spPr>
        <p:txBody>
          <a:bodyPr wrap="none" lIns="91435" tIns="45718" rIns="91435" bIns="45718" anchor="ctr"/>
          <a:lstStyle/>
          <a:p>
            <a:pPr algn="ctr"/>
            <a:endParaRPr lang="en-US" sz="1300" b="1" dirty="0">
              <a:latin typeface="Lucida Console" pitchFamily="49" charset="0"/>
            </a:endParaRPr>
          </a:p>
        </p:txBody>
      </p:sp>
      <p:sp>
        <p:nvSpPr>
          <p:cNvPr id="769093" name="Rectangle 69"/>
          <p:cNvSpPr>
            <a:spLocks noChangeArrowheads="1"/>
          </p:cNvSpPr>
          <p:nvPr/>
        </p:nvSpPr>
        <p:spPr bwMode="auto">
          <a:xfrm>
            <a:off x="685800" y="2786608"/>
            <a:ext cx="2278125" cy="228600"/>
          </a:xfrm>
          <a:prstGeom prst="rect">
            <a:avLst/>
          </a:prstGeom>
          <a:solidFill>
            <a:srgbClr val="FF696D">
              <a:alpha val="50195"/>
            </a:srgbClr>
          </a:solidFill>
          <a:ln w="12700">
            <a:solidFill>
              <a:srgbClr val="4D4D4D"/>
            </a:solidFill>
            <a:miter lim="800000"/>
            <a:headEnd/>
            <a:tailEnd/>
          </a:ln>
        </p:spPr>
        <p:txBody>
          <a:bodyPr wrap="none" lIns="45718" tIns="45718" rIns="91435" bIns="45718" anchor="ctr"/>
          <a:lstStyle/>
          <a:p>
            <a:pPr algn="l"/>
            <a:endParaRPr lang="en-US" sz="1700" dirty="0">
              <a:latin typeface="Lucida Console" pitchFamily="49" charset="0"/>
            </a:endParaRPr>
          </a:p>
        </p:txBody>
      </p:sp>
      <p:sp>
        <p:nvSpPr>
          <p:cNvPr id="769106" name="Rectangle 82"/>
          <p:cNvSpPr>
            <a:spLocks noChangeArrowheads="1"/>
          </p:cNvSpPr>
          <p:nvPr/>
        </p:nvSpPr>
        <p:spPr bwMode="auto">
          <a:xfrm>
            <a:off x="685800" y="27866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a:latin typeface="Lucida Console" pitchFamily="49" charset="0"/>
              </a:rPr>
              <a:t>inc 14(</a:t>
            </a:r>
            <a:r>
              <a:rPr lang="en-US" sz="1700" dirty="0" err="1">
                <a:latin typeface="Lucida Console" pitchFamily="49" charset="0"/>
              </a:rPr>
              <a:t>edx</a:t>
            </a:r>
            <a:r>
              <a:rPr lang="en-US" sz="1700" dirty="0">
                <a:latin typeface="Lucida Console" pitchFamily="49" charset="0"/>
              </a:rPr>
              <a:t>)</a:t>
            </a:r>
          </a:p>
        </p:txBody>
      </p:sp>
      <p:sp>
        <p:nvSpPr>
          <p:cNvPr id="769107" name="Rectangle 83"/>
          <p:cNvSpPr>
            <a:spLocks noChangeArrowheads="1"/>
          </p:cNvSpPr>
          <p:nvPr/>
        </p:nvSpPr>
        <p:spPr bwMode="auto">
          <a:xfrm>
            <a:off x="685800" y="2786608"/>
            <a:ext cx="2278125" cy="228600"/>
          </a:xfrm>
          <a:prstGeom prst="rect">
            <a:avLst/>
          </a:prstGeom>
          <a:solidFill>
            <a:srgbClr val="FFFF00">
              <a:alpha val="50195"/>
            </a:srgbClr>
          </a:solidFill>
          <a:ln w="12700">
            <a:solidFill>
              <a:srgbClr val="4D4D4D"/>
            </a:solidFill>
            <a:miter lim="800000"/>
            <a:headEnd/>
            <a:tailEnd/>
          </a:ln>
        </p:spPr>
        <p:txBody>
          <a:bodyPr wrap="none" lIns="45718" tIns="45718" rIns="91435" bIns="45718" anchor="ctr"/>
          <a:lstStyle/>
          <a:p>
            <a:pPr algn="l"/>
            <a:r>
              <a:rPr lang="en-US" sz="1700" dirty="0">
                <a:latin typeface="Lucida Console" pitchFamily="49" charset="0"/>
              </a:rPr>
              <a:t>int3</a:t>
            </a:r>
          </a:p>
        </p:txBody>
      </p:sp>
      <p:sp>
        <p:nvSpPr>
          <p:cNvPr id="11298" name="Line 85"/>
          <p:cNvSpPr>
            <a:spLocks noChangeShapeType="1"/>
          </p:cNvSpPr>
          <p:nvPr/>
        </p:nvSpPr>
        <p:spPr bwMode="auto">
          <a:xfrm>
            <a:off x="685800" y="3015208"/>
            <a:ext cx="2278125" cy="0"/>
          </a:xfrm>
          <a:prstGeom prst="line">
            <a:avLst/>
          </a:prstGeom>
          <a:noFill/>
          <a:ln w="12700">
            <a:solidFill>
              <a:srgbClr val="4D4D4D"/>
            </a:solidFill>
            <a:round/>
            <a:headEnd/>
            <a:tailEnd/>
          </a:ln>
        </p:spPr>
        <p:txBody>
          <a:bodyPr wrap="none" lIns="91435" tIns="45718" rIns="91435" bIns="45718" anchor="ctr"/>
          <a:lstStyle/>
          <a:p>
            <a:pPr algn="l"/>
            <a:endParaRPr lang="en-CA" sz="3100"/>
          </a:p>
        </p:txBody>
      </p:sp>
      <p:sp>
        <p:nvSpPr>
          <p:cNvPr id="769110" name="Rectangle 86"/>
          <p:cNvSpPr>
            <a:spLocks noChangeArrowheads="1"/>
          </p:cNvSpPr>
          <p:nvPr/>
        </p:nvSpPr>
        <p:spPr bwMode="auto">
          <a:xfrm>
            <a:off x="685800" y="23294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err="1">
                <a:latin typeface="Lucida Console" pitchFamily="49" charset="0"/>
              </a:rPr>
              <a:t>mov</a:t>
            </a:r>
            <a:r>
              <a:rPr lang="en-US" sz="1700" dirty="0">
                <a:latin typeface="Lucida Console" pitchFamily="49" charset="0"/>
              </a:rPr>
              <a:t> $ffffe000,edx</a:t>
            </a:r>
          </a:p>
        </p:txBody>
      </p:sp>
      <p:sp>
        <p:nvSpPr>
          <p:cNvPr id="769111" name="Rectangle 87"/>
          <p:cNvSpPr>
            <a:spLocks noChangeArrowheads="1"/>
          </p:cNvSpPr>
          <p:nvPr/>
        </p:nvSpPr>
        <p:spPr bwMode="auto">
          <a:xfrm>
            <a:off x="685800" y="25580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a:latin typeface="Lucida Console" pitchFamily="49" charset="0"/>
              </a:rPr>
              <a:t>and </a:t>
            </a:r>
            <a:r>
              <a:rPr lang="en-US" sz="1700" dirty="0" err="1">
                <a:latin typeface="Lucida Console" pitchFamily="49" charset="0"/>
              </a:rPr>
              <a:t>esp,edx</a:t>
            </a:r>
            <a:endParaRPr lang="en-US" sz="1700" dirty="0">
              <a:latin typeface="Lucida Console" pitchFamily="49" charset="0"/>
            </a:endParaRPr>
          </a:p>
        </p:txBody>
      </p:sp>
      <p:sp>
        <p:nvSpPr>
          <p:cNvPr id="11301" name="Rectangle 88"/>
          <p:cNvSpPr>
            <a:spLocks noChangeArrowheads="1"/>
          </p:cNvSpPr>
          <p:nvPr/>
        </p:nvSpPr>
        <p:spPr bwMode="auto">
          <a:xfrm>
            <a:off x="685800" y="30152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err="1">
                <a:solidFill>
                  <a:schemeClr val="accent1"/>
                </a:solidFill>
                <a:latin typeface="Lucida Console" pitchFamily="49" charset="0"/>
              </a:rPr>
              <a:t>mov</a:t>
            </a:r>
            <a:r>
              <a:rPr lang="en-US" sz="1700" dirty="0">
                <a:solidFill>
                  <a:schemeClr val="accent1"/>
                </a:solidFill>
                <a:latin typeface="Lucida Console" pitchFamily="49" charset="0"/>
              </a:rPr>
              <a:t> 28(</a:t>
            </a:r>
            <a:r>
              <a:rPr lang="en-US" sz="1700" dirty="0" err="1">
                <a:solidFill>
                  <a:schemeClr val="accent1"/>
                </a:solidFill>
                <a:latin typeface="Lucida Console" pitchFamily="49" charset="0"/>
              </a:rPr>
              <a:t>edi</a:t>
            </a:r>
            <a:r>
              <a:rPr lang="en-US" sz="1700" dirty="0">
                <a:solidFill>
                  <a:schemeClr val="accent1"/>
                </a:solidFill>
                <a:latin typeface="Lucida Console" pitchFamily="49" charset="0"/>
              </a:rPr>
              <a:t>),</a:t>
            </a:r>
            <a:r>
              <a:rPr lang="en-US" sz="1700" dirty="0" err="1">
                <a:solidFill>
                  <a:schemeClr val="accent1"/>
                </a:solidFill>
                <a:latin typeface="Lucida Console" pitchFamily="49" charset="0"/>
              </a:rPr>
              <a:t>eax</a:t>
            </a:r>
            <a:endParaRPr lang="en-US" sz="1700" dirty="0">
              <a:solidFill>
                <a:schemeClr val="accent1"/>
              </a:solidFill>
              <a:latin typeface="Lucida Console" pitchFamily="49" charset="0"/>
            </a:endParaRPr>
          </a:p>
        </p:txBody>
      </p:sp>
      <p:sp>
        <p:nvSpPr>
          <p:cNvPr id="11302" name="Rectangle 89"/>
          <p:cNvSpPr>
            <a:spLocks noChangeArrowheads="1"/>
          </p:cNvSpPr>
          <p:nvPr/>
        </p:nvSpPr>
        <p:spPr bwMode="auto">
          <a:xfrm>
            <a:off x="685800" y="37010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a:solidFill>
                  <a:schemeClr val="accent1"/>
                </a:solidFill>
                <a:latin typeface="Lucida Console" pitchFamily="49" charset="0"/>
              </a:rPr>
              <a:t>add $1,eax</a:t>
            </a:r>
          </a:p>
        </p:txBody>
      </p:sp>
      <p:sp>
        <p:nvSpPr>
          <p:cNvPr id="11303" name="Rectangle 90"/>
          <p:cNvSpPr>
            <a:spLocks noChangeArrowheads="1"/>
          </p:cNvSpPr>
          <p:nvPr/>
        </p:nvSpPr>
        <p:spPr bwMode="auto">
          <a:xfrm>
            <a:off x="685800" y="41582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a:solidFill>
                  <a:schemeClr val="accent1"/>
                </a:solidFill>
                <a:latin typeface="Lucida Console" pitchFamily="49" charset="0"/>
              </a:rPr>
              <a:t>or $c, </a:t>
            </a:r>
            <a:r>
              <a:rPr lang="en-US" sz="1700" dirty="0" err="1">
                <a:solidFill>
                  <a:schemeClr val="accent1"/>
                </a:solidFill>
                <a:latin typeface="Lucida Console" pitchFamily="49" charset="0"/>
              </a:rPr>
              <a:t>eax</a:t>
            </a:r>
            <a:endParaRPr lang="en-US" sz="1700" dirty="0">
              <a:solidFill>
                <a:schemeClr val="accent1"/>
              </a:solidFill>
              <a:latin typeface="Lucida Console" pitchFamily="49" charset="0"/>
            </a:endParaRPr>
          </a:p>
        </p:txBody>
      </p:sp>
      <p:sp>
        <p:nvSpPr>
          <p:cNvPr id="11304" name="Rectangle 91"/>
          <p:cNvSpPr>
            <a:spLocks noChangeArrowheads="1"/>
          </p:cNvSpPr>
          <p:nvPr/>
        </p:nvSpPr>
        <p:spPr bwMode="auto">
          <a:xfrm>
            <a:off x="685800" y="39296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a:solidFill>
                  <a:schemeClr val="accent1"/>
                </a:solidFill>
                <a:latin typeface="Lucida Console" pitchFamily="49" charset="0"/>
              </a:rPr>
              <a:t>and $3,eax</a:t>
            </a:r>
          </a:p>
        </p:txBody>
      </p:sp>
      <p:sp>
        <p:nvSpPr>
          <p:cNvPr id="11305" name="Rectangle 92"/>
          <p:cNvSpPr>
            <a:spLocks noChangeArrowheads="1"/>
          </p:cNvSpPr>
          <p:nvPr/>
        </p:nvSpPr>
        <p:spPr bwMode="auto">
          <a:xfrm>
            <a:off x="685800" y="43868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err="1">
                <a:solidFill>
                  <a:schemeClr val="accent1"/>
                </a:solidFill>
                <a:latin typeface="Lucida Console" pitchFamily="49" charset="0"/>
              </a:rPr>
              <a:t>mov</a:t>
            </a:r>
            <a:r>
              <a:rPr lang="en-US" sz="1700" dirty="0">
                <a:solidFill>
                  <a:schemeClr val="accent1"/>
                </a:solidFill>
                <a:latin typeface="Lucida Console" pitchFamily="49" charset="0"/>
              </a:rPr>
              <a:t> </a:t>
            </a:r>
            <a:r>
              <a:rPr lang="en-US" sz="1700" dirty="0" err="1">
                <a:solidFill>
                  <a:schemeClr val="accent1"/>
                </a:solidFill>
                <a:latin typeface="Lucida Console" pitchFamily="49" charset="0"/>
              </a:rPr>
              <a:t>eax</a:t>
            </a:r>
            <a:r>
              <a:rPr lang="en-US" sz="1700" dirty="0">
                <a:solidFill>
                  <a:schemeClr val="accent1"/>
                </a:solidFill>
                <a:latin typeface="Lucida Console" pitchFamily="49" charset="0"/>
              </a:rPr>
              <a:t>,(</a:t>
            </a:r>
            <a:r>
              <a:rPr lang="en-US" sz="1700" dirty="0" err="1">
                <a:solidFill>
                  <a:schemeClr val="accent1"/>
                </a:solidFill>
                <a:latin typeface="Lucida Console" pitchFamily="49" charset="0"/>
              </a:rPr>
              <a:t>ebx</a:t>
            </a:r>
            <a:r>
              <a:rPr lang="en-US" sz="1700" dirty="0">
                <a:solidFill>
                  <a:schemeClr val="accent1"/>
                </a:solidFill>
                <a:latin typeface="Lucida Console" pitchFamily="49" charset="0"/>
              </a:rPr>
              <a:t>) </a:t>
            </a:r>
          </a:p>
        </p:txBody>
      </p:sp>
      <p:sp>
        <p:nvSpPr>
          <p:cNvPr id="11306" name="Rectangle 93"/>
          <p:cNvSpPr>
            <a:spLocks noChangeArrowheads="1"/>
          </p:cNvSpPr>
          <p:nvPr/>
        </p:nvSpPr>
        <p:spPr bwMode="auto">
          <a:xfrm>
            <a:off x="685800" y="21008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a:solidFill>
                  <a:schemeClr val="accent1"/>
                </a:solidFill>
                <a:latin typeface="Lucida Console" pitchFamily="49" charset="0"/>
              </a:rPr>
              <a:t>sub $6c,esp</a:t>
            </a:r>
          </a:p>
        </p:txBody>
      </p:sp>
      <p:sp>
        <p:nvSpPr>
          <p:cNvPr id="11307" name="Rectangle 94"/>
          <p:cNvSpPr>
            <a:spLocks noChangeArrowheads="1"/>
          </p:cNvSpPr>
          <p:nvPr/>
        </p:nvSpPr>
        <p:spPr bwMode="auto">
          <a:xfrm>
            <a:off x="685800" y="48440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a:solidFill>
                  <a:schemeClr val="accent1"/>
                </a:solidFill>
                <a:latin typeface="Lucida Console" pitchFamily="49" charset="0"/>
              </a:rPr>
              <a:t>or $f, </a:t>
            </a:r>
            <a:r>
              <a:rPr lang="en-US" sz="1700" dirty="0" err="1">
                <a:solidFill>
                  <a:schemeClr val="accent1"/>
                </a:solidFill>
                <a:latin typeface="Lucida Console" pitchFamily="49" charset="0"/>
              </a:rPr>
              <a:t>ebp</a:t>
            </a:r>
            <a:endParaRPr lang="en-US" sz="1700" dirty="0">
              <a:solidFill>
                <a:schemeClr val="accent1"/>
              </a:solidFill>
              <a:latin typeface="Lucida Console" pitchFamily="49" charset="0"/>
            </a:endParaRPr>
          </a:p>
        </p:txBody>
      </p:sp>
      <p:sp>
        <p:nvSpPr>
          <p:cNvPr id="11308" name="Rectangle 95"/>
          <p:cNvSpPr>
            <a:spLocks noChangeArrowheads="1"/>
          </p:cNvSpPr>
          <p:nvPr/>
        </p:nvSpPr>
        <p:spPr bwMode="auto">
          <a:xfrm>
            <a:off x="685800" y="50726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err="1">
                <a:solidFill>
                  <a:schemeClr val="accent1"/>
                </a:solidFill>
                <a:latin typeface="Lucida Console" pitchFamily="49" charset="0"/>
              </a:rPr>
              <a:t>mov</a:t>
            </a:r>
            <a:r>
              <a:rPr lang="en-US" sz="1700" dirty="0">
                <a:solidFill>
                  <a:schemeClr val="accent1"/>
                </a:solidFill>
                <a:latin typeface="Lucida Console" pitchFamily="49" charset="0"/>
              </a:rPr>
              <a:t> ebp,4(</a:t>
            </a:r>
            <a:r>
              <a:rPr lang="en-US" sz="1700" dirty="0" err="1">
                <a:solidFill>
                  <a:schemeClr val="accent1"/>
                </a:solidFill>
                <a:latin typeface="Lucida Console" pitchFamily="49" charset="0"/>
              </a:rPr>
              <a:t>ebx</a:t>
            </a:r>
            <a:r>
              <a:rPr lang="en-US" sz="1700" dirty="0">
                <a:solidFill>
                  <a:schemeClr val="accent1"/>
                </a:solidFill>
                <a:latin typeface="Lucida Console" pitchFamily="49" charset="0"/>
              </a:rPr>
              <a:t>)</a:t>
            </a:r>
          </a:p>
        </p:txBody>
      </p:sp>
      <p:sp>
        <p:nvSpPr>
          <p:cNvPr id="11309" name="Rectangle 96"/>
          <p:cNvSpPr>
            <a:spLocks noChangeArrowheads="1"/>
          </p:cNvSpPr>
          <p:nvPr/>
        </p:nvSpPr>
        <p:spPr bwMode="auto">
          <a:xfrm>
            <a:off x="685800" y="32438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err="1">
                <a:solidFill>
                  <a:schemeClr val="accent1"/>
                </a:solidFill>
                <a:latin typeface="Lucida Console" pitchFamily="49" charset="0"/>
              </a:rPr>
              <a:t>mov</a:t>
            </a:r>
            <a:r>
              <a:rPr lang="en-US" sz="1700" dirty="0">
                <a:solidFill>
                  <a:schemeClr val="accent1"/>
                </a:solidFill>
                <a:latin typeface="Lucida Console" pitchFamily="49" charset="0"/>
              </a:rPr>
              <a:t> 2c(</a:t>
            </a:r>
            <a:r>
              <a:rPr lang="en-US" sz="1700" dirty="0" err="1">
                <a:solidFill>
                  <a:schemeClr val="accent1"/>
                </a:solidFill>
                <a:latin typeface="Lucida Console" pitchFamily="49" charset="0"/>
              </a:rPr>
              <a:t>edi</a:t>
            </a:r>
            <a:r>
              <a:rPr lang="en-US" sz="1700" dirty="0">
                <a:solidFill>
                  <a:schemeClr val="accent1"/>
                </a:solidFill>
                <a:latin typeface="Lucida Console" pitchFamily="49" charset="0"/>
              </a:rPr>
              <a:t>),</a:t>
            </a:r>
            <a:r>
              <a:rPr lang="en-US" sz="1700" dirty="0" err="1">
                <a:solidFill>
                  <a:schemeClr val="accent1"/>
                </a:solidFill>
                <a:latin typeface="Lucida Console" pitchFamily="49" charset="0"/>
              </a:rPr>
              <a:t>ebx</a:t>
            </a:r>
            <a:endParaRPr lang="en-US" sz="1700" dirty="0">
              <a:solidFill>
                <a:schemeClr val="accent1"/>
              </a:solidFill>
              <a:latin typeface="Lucida Console" pitchFamily="49" charset="0"/>
            </a:endParaRPr>
          </a:p>
        </p:txBody>
      </p:sp>
      <p:sp>
        <p:nvSpPr>
          <p:cNvPr id="11310" name="Rectangle 97"/>
          <p:cNvSpPr>
            <a:spLocks noChangeArrowheads="1"/>
          </p:cNvSpPr>
          <p:nvPr/>
        </p:nvSpPr>
        <p:spPr bwMode="auto">
          <a:xfrm>
            <a:off x="685800" y="34724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err="1">
                <a:solidFill>
                  <a:schemeClr val="accent1"/>
                </a:solidFill>
                <a:latin typeface="Lucida Console" pitchFamily="49" charset="0"/>
              </a:rPr>
              <a:t>mov</a:t>
            </a:r>
            <a:r>
              <a:rPr lang="en-US" sz="1700" dirty="0">
                <a:solidFill>
                  <a:schemeClr val="accent1"/>
                </a:solidFill>
                <a:latin typeface="Lucida Console" pitchFamily="49" charset="0"/>
              </a:rPr>
              <a:t> 30(</a:t>
            </a:r>
            <a:r>
              <a:rPr lang="en-US" sz="1700" dirty="0" err="1">
                <a:solidFill>
                  <a:schemeClr val="accent1"/>
                </a:solidFill>
                <a:latin typeface="Lucida Console" pitchFamily="49" charset="0"/>
              </a:rPr>
              <a:t>edi</a:t>
            </a:r>
            <a:r>
              <a:rPr lang="en-US" sz="1700" dirty="0">
                <a:solidFill>
                  <a:schemeClr val="accent1"/>
                </a:solidFill>
                <a:latin typeface="Lucida Console" pitchFamily="49" charset="0"/>
              </a:rPr>
              <a:t>),</a:t>
            </a:r>
            <a:r>
              <a:rPr lang="en-US" sz="1700" dirty="0" err="1">
                <a:solidFill>
                  <a:schemeClr val="accent1"/>
                </a:solidFill>
                <a:latin typeface="Lucida Console" pitchFamily="49" charset="0"/>
              </a:rPr>
              <a:t>ebp</a:t>
            </a:r>
            <a:endParaRPr lang="en-US" sz="1700" dirty="0">
              <a:solidFill>
                <a:schemeClr val="accent1"/>
              </a:solidFill>
              <a:latin typeface="Lucida Console" pitchFamily="49" charset="0"/>
            </a:endParaRPr>
          </a:p>
        </p:txBody>
      </p:sp>
      <p:sp>
        <p:nvSpPr>
          <p:cNvPr id="11311" name="Rectangle 98"/>
          <p:cNvSpPr>
            <a:spLocks noChangeArrowheads="1"/>
          </p:cNvSpPr>
          <p:nvPr/>
        </p:nvSpPr>
        <p:spPr bwMode="auto">
          <a:xfrm>
            <a:off x="685800" y="4615408"/>
            <a:ext cx="2278125" cy="228600"/>
          </a:xfrm>
          <a:prstGeom prst="rect">
            <a:avLst/>
          </a:prstGeom>
          <a:noFill/>
          <a:ln w="12700">
            <a:solidFill>
              <a:srgbClr val="4D4D4D"/>
            </a:solidFill>
            <a:miter lim="800000"/>
            <a:headEnd/>
            <a:tailEnd/>
          </a:ln>
        </p:spPr>
        <p:txBody>
          <a:bodyPr wrap="none" lIns="45718" tIns="45718" rIns="91435" bIns="45718" anchor="ctr"/>
          <a:lstStyle/>
          <a:p>
            <a:pPr algn="l"/>
            <a:r>
              <a:rPr lang="en-US" sz="1700" dirty="0">
                <a:solidFill>
                  <a:schemeClr val="accent1"/>
                </a:solidFill>
                <a:latin typeface="Lucida Console" pitchFamily="49" charset="0"/>
              </a:rPr>
              <a:t>add $2,ebp</a:t>
            </a:r>
          </a:p>
        </p:txBody>
      </p:sp>
      <p:sp>
        <p:nvSpPr>
          <p:cNvPr id="52" name="Rectangle 51"/>
          <p:cNvSpPr/>
          <p:nvPr/>
        </p:nvSpPr>
        <p:spPr bwMode="auto">
          <a:xfrm>
            <a:off x="3255604" y="2054243"/>
            <a:ext cx="202523" cy="101261"/>
          </a:xfrm>
          <a:prstGeom prst="rect">
            <a:avLst/>
          </a:prstGeom>
          <a:noFill/>
          <a:ln w="12700" cap="flat" cmpd="sng" algn="ctr">
            <a:noFill/>
            <a:prstDash val="solid"/>
            <a:round/>
            <a:headEnd type="none" w="med" len="med"/>
            <a:tailEnd type="none" w="lg" len="lg"/>
          </a:ln>
          <a:effectLst/>
        </p:spPr>
        <p:txBody>
          <a:bodyPr vert="horz" wrap="none" lIns="64291" tIns="32146" rIns="64291" bIns="32146" numCol="1" rtlCol="0" anchor="ctr" anchorCtr="0" compatLnSpc="1">
            <a:prstTxWarp prst="textNoShape">
              <a:avLst/>
            </a:prstTxWarp>
          </a:bodyPr>
          <a:lstStyle/>
          <a:p>
            <a:pPr algn="ctr" defTabSz="642915" fontAlgn="base">
              <a:spcBef>
                <a:spcPct val="0"/>
              </a:spcBef>
              <a:spcAft>
                <a:spcPct val="0"/>
              </a:spcAft>
            </a:pPr>
            <a:endParaRPr lang="en-CA" sz="1700">
              <a:latin typeface="Tahoma" pitchFamily="34" charset="0"/>
            </a:endParaRPr>
          </a:p>
        </p:txBody>
      </p:sp>
      <p:sp>
        <p:nvSpPr>
          <p:cNvPr id="54" name="Rectangle 53"/>
          <p:cNvSpPr/>
          <p:nvPr/>
        </p:nvSpPr>
        <p:spPr bwMode="auto">
          <a:xfrm>
            <a:off x="6647855" y="2188696"/>
            <a:ext cx="202523" cy="101261"/>
          </a:xfrm>
          <a:prstGeom prst="rect">
            <a:avLst/>
          </a:prstGeom>
          <a:noFill/>
          <a:ln w="12700" cap="flat" cmpd="sng" algn="ctr">
            <a:noFill/>
            <a:prstDash val="solid"/>
            <a:round/>
            <a:headEnd type="none" w="med" len="med"/>
            <a:tailEnd type="none" w="lg" len="lg"/>
          </a:ln>
          <a:effectLst/>
        </p:spPr>
        <p:txBody>
          <a:bodyPr vert="horz" wrap="none" lIns="64291" tIns="32146" rIns="64291" bIns="32146" numCol="1" rtlCol="0" anchor="ctr" anchorCtr="0" compatLnSpc="1">
            <a:prstTxWarp prst="textNoShape">
              <a:avLst/>
            </a:prstTxWarp>
          </a:bodyPr>
          <a:lstStyle/>
          <a:p>
            <a:pPr algn="ctr" defTabSz="642915" fontAlgn="base">
              <a:spcBef>
                <a:spcPct val="0"/>
              </a:spcBef>
              <a:spcAft>
                <a:spcPct val="0"/>
              </a:spcAft>
            </a:pPr>
            <a:endParaRPr lang="en-CA" sz="1700">
              <a:latin typeface="Tahoma" pitchFamily="34" charset="0"/>
            </a:endParaRPr>
          </a:p>
        </p:txBody>
      </p:sp>
      <p:sp>
        <p:nvSpPr>
          <p:cNvPr id="6" name="Slide Number Placeholder 5"/>
          <p:cNvSpPr>
            <a:spLocks noGrp="1"/>
          </p:cNvSpPr>
          <p:nvPr>
            <p:ph type="sldNum" sz="quarter" idx="12"/>
          </p:nvPr>
        </p:nvSpPr>
        <p:spPr/>
        <p:txBody>
          <a:bodyPr>
            <a:normAutofit fontScale="85000" lnSpcReduction="20000"/>
          </a:bodyPr>
          <a:lstStyle/>
          <a:p>
            <a:fld id="{1F3DF379-0CF8-48F8-A7DB-929F54558632}" type="slidenum">
              <a:rPr lang="en-IN" smtClean="0"/>
              <a:pPr/>
              <a:t>7</a:t>
            </a:fld>
            <a:endParaRPr lang="en-IN" dirty="0"/>
          </a:p>
        </p:txBody>
      </p:sp>
    </p:spTree>
    <p:extLst>
      <p:ext uri="{BB962C8B-B14F-4D97-AF65-F5344CB8AC3E}">
        <p14:creationId xmlns:p14="http://schemas.microsoft.com/office/powerpoint/2010/main" val="163269815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69123"/>
                                        </p:tgtEl>
                                      </p:cBhvr>
                                    </p:animEffect>
                                    <p:set>
                                      <p:cBhvr>
                                        <p:cTn id="7" dur="1" fill="hold">
                                          <p:stCondLst>
                                            <p:cond delay="499"/>
                                          </p:stCondLst>
                                        </p:cTn>
                                        <p:tgtEl>
                                          <p:spTgt spid="769123"/>
                                        </p:tgtEl>
                                        <p:attrNameLst>
                                          <p:attrName>style.visibility</p:attrName>
                                        </p:attrNameLst>
                                      </p:cBhvr>
                                      <p:to>
                                        <p:strVal val="hidden"/>
                                      </p:to>
                                    </p:set>
                                  </p:childTnLst>
                                </p:cTn>
                              </p:par>
                              <p:par>
                                <p:cTn id="8" presetID="3" presetClass="emph" presetSubtype="2" fill="hold" grpId="0" nodeType="withEffect">
                                  <p:stCondLst>
                                    <p:cond delay="0"/>
                                  </p:stCondLst>
                                  <p:childTnLst>
                                    <p:animClr clrSpc="rgb" dir="cw">
                                      <p:cBhvr override="childStyle">
                                        <p:cTn id="9" dur="500" fill="hold"/>
                                        <p:tgtEl>
                                          <p:spTgt spid="769110"/>
                                        </p:tgtEl>
                                        <p:attrNameLst>
                                          <p:attrName>style.color</p:attrName>
                                        </p:attrNameLst>
                                      </p:cBhvr>
                                      <p:to>
                                        <a:schemeClr val="accent1"/>
                                      </p:to>
                                    </p:animClr>
                                  </p:childTnLst>
                                </p:cTn>
                              </p:par>
                              <p:par>
                                <p:cTn id="10" presetID="3" presetClass="emph" presetSubtype="2" fill="hold" grpId="0" nodeType="withEffect">
                                  <p:stCondLst>
                                    <p:cond delay="0"/>
                                  </p:stCondLst>
                                  <p:childTnLst>
                                    <p:animClr clrSpc="rgb" dir="cw">
                                      <p:cBhvr override="childStyle">
                                        <p:cTn id="11" dur="500" fill="hold"/>
                                        <p:tgtEl>
                                          <p:spTgt spid="769111"/>
                                        </p:tgtEl>
                                        <p:attrNameLst>
                                          <p:attrName>style.color</p:attrName>
                                        </p:attrNameLst>
                                      </p:cBhvr>
                                      <p:to>
                                        <a:schemeClr val="accent1"/>
                                      </p:to>
                                    </p:animClr>
                                  </p:childTnLst>
                                </p:cTn>
                              </p:par>
                              <p:par>
                                <p:cTn id="12" presetID="10" presetClass="entr" presetSubtype="0" fill="hold" nodeType="withEffect">
                                  <p:stCondLst>
                                    <p:cond delay="0"/>
                                  </p:stCondLst>
                                  <p:childTnLst>
                                    <p:set>
                                      <p:cBhvr>
                                        <p:cTn id="13" dur="1" fill="hold">
                                          <p:stCondLst>
                                            <p:cond delay="0"/>
                                          </p:stCondLst>
                                        </p:cTn>
                                        <p:tgtEl>
                                          <p:spTgt spid="769051"/>
                                        </p:tgtEl>
                                        <p:attrNameLst>
                                          <p:attrName>style.visibility</p:attrName>
                                        </p:attrNameLst>
                                      </p:cBhvr>
                                      <p:to>
                                        <p:strVal val="visible"/>
                                      </p:to>
                                    </p:set>
                                    <p:animEffect transition="in" filter="fade">
                                      <p:cBhvr>
                                        <p:cTn id="14" dur="500"/>
                                        <p:tgtEl>
                                          <p:spTgt spid="76905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769093"/>
                                        </p:tgtEl>
                                        <p:attrNameLst>
                                          <p:attrName>style.visibility</p:attrName>
                                        </p:attrNameLst>
                                      </p:cBhvr>
                                      <p:to>
                                        <p:strVal val="visible"/>
                                      </p:to>
                                    </p:set>
                                    <p:animEffect transition="in" filter="fade">
                                      <p:cBhvr>
                                        <p:cTn id="17" dur="500"/>
                                        <p:tgtEl>
                                          <p:spTgt spid="76909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1" nodeType="clickEffect">
                                  <p:stCondLst>
                                    <p:cond delay="0"/>
                                  </p:stCondLst>
                                  <p:childTnLst>
                                    <p:animEffect transition="out" filter="fade">
                                      <p:cBhvr>
                                        <p:cTn id="21" dur="1000"/>
                                        <p:tgtEl>
                                          <p:spTgt spid="769093"/>
                                        </p:tgtEl>
                                      </p:cBhvr>
                                    </p:animEffect>
                                    <p:set>
                                      <p:cBhvr>
                                        <p:cTn id="22" dur="1" fill="hold">
                                          <p:stCondLst>
                                            <p:cond delay="999"/>
                                          </p:stCondLst>
                                        </p:cTn>
                                        <p:tgtEl>
                                          <p:spTgt spid="769093"/>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1000"/>
                                        <p:tgtEl>
                                          <p:spTgt spid="769051"/>
                                        </p:tgtEl>
                                      </p:cBhvr>
                                    </p:animEffect>
                                    <p:set>
                                      <p:cBhvr>
                                        <p:cTn id="25" dur="1" fill="hold">
                                          <p:stCondLst>
                                            <p:cond delay="999"/>
                                          </p:stCondLst>
                                        </p:cTn>
                                        <p:tgtEl>
                                          <p:spTgt spid="769051"/>
                                        </p:tgtEl>
                                        <p:attrNameLst>
                                          <p:attrName>style.visibility</p:attrName>
                                        </p:attrNameLst>
                                      </p:cBhvr>
                                      <p:to>
                                        <p:strVal val="hidden"/>
                                      </p:to>
                                    </p:set>
                                  </p:childTnLst>
                                </p:cTn>
                              </p:par>
                              <p:par>
                                <p:cTn id="26" presetID="10" presetClass="entr" presetSubtype="0" fill="hold" grpId="0" nodeType="withEffect">
                                  <p:stCondLst>
                                    <p:cond delay="0"/>
                                  </p:stCondLst>
                                  <p:childTnLst>
                                    <p:set>
                                      <p:cBhvr>
                                        <p:cTn id="27" dur="1" fill="hold">
                                          <p:stCondLst>
                                            <p:cond delay="0"/>
                                          </p:stCondLst>
                                        </p:cTn>
                                        <p:tgtEl>
                                          <p:spTgt spid="769107"/>
                                        </p:tgtEl>
                                        <p:attrNameLst>
                                          <p:attrName>style.visibility</p:attrName>
                                        </p:attrNameLst>
                                      </p:cBhvr>
                                      <p:to>
                                        <p:strVal val="visible"/>
                                      </p:to>
                                    </p:set>
                                    <p:animEffect transition="in" filter="fade">
                                      <p:cBhvr>
                                        <p:cTn id="28" dur="1000"/>
                                        <p:tgtEl>
                                          <p:spTgt spid="769107"/>
                                        </p:tgtEl>
                                      </p:cBhvr>
                                    </p:animEffect>
                                  </p:childTnLst>
                                </p:cTn>
                              </p:par>
                              <p:par>
                                <p:cTn id="29" presetID="10" presetClass="exit" presetSubtype="0" fill="hold" grpId="0" nodeType="withEffect">
                                  <p:stCondLst>
                                    <p:cond delay="0"/>
                                  </p:stCondLst>
                                  <p:childTnLst>
                                    <p:animEffect transition="out" filter="fade">
                                      <p:cBhvr>
                                        <p:cTn id="30" dur="1000"/>
                                        <p:tgtEl>
                                          <p:spTgt spid="769106"/>
                                        </p:tgtEl>
                                      </p:cBhvr>
                                    </p:animEffect>
                                    <p:set>
                                      <p:cBhvr>
                                        <p:cTn id="31" dur="1" fill="hold">
                                          <p:stCondLst>
                                            <p:cond delay="999"/>
                                          </p:stCondLst>
                                        </p:cTn>
                                        <p:tgtEl>
                                          <p:spTgt spid="769106"/>
                                        </p:tgtEl>
                                        <p:attrNameLst>
                                          <p:attrName>style.visibility</p:attrName>
                                        </p:attrNameLst>
                                      </p:cBhvr>
                                      <p:to>
                                        <p:strVal val="hidden"/>
                                      </p:to>
                                    </p:set>
                                  </p:childTnLst>
                                </p:cTn>
                              </p:par>
                              <p:par>
                                <p:cTn id="32" presetID="10" presetClass="exit" presetSubtype="0" fill="hold" grpId="1" nodeType="withEffect">
                                  <p:stCondLst>
                                    <p:cond delay="0"/>
                                  </p:stCondLst>
                                  <p:childTnLst>
                                    <p:animEffect transition="out" filter="fade">
                                      <p:cBhvr>
                                        <p:cTn id="33" dur="1000"/>
                                        <p:tgtEl>
                                          <p:spTgt spid="769106"/>
                                        </p:tgtEl>
                                      </p:cBhvr>
                                    </p:animEffect>
                                    <p:set>
                                      <p:cBhvr>
                                        <p:cTn id="34" dur="1" fill="hold">
                                          <p:stCondLst>
                                            <p:cond delay="999"/>
                                          </p:stCondLst>
                                        </p:cTn>
                                        <p:tgtEl>
                                          <p:spTgt spid="769106"/>
                                        </p:tgtEl>
                                        <p:attrNameLst>
                                          <p:attrName>style.visibility</p:attrName>
                                        </p:attrNameLst>
                                      </p:cBhvr>
                                      <p:to>
                                        <p:strVal val="hidden"/>
                                      </p:to>
                                    </p:set>
                                  </p:childTnLst>
                                </p:cTn>
                              </p:par>
                              <p:par>
                                <p:cTn id="35" presetID="10" presetClass="exit" presetSubtype="0" fill="hold" grpId="2" nodeType="withEffect">
                                  <p:stCondLst>
                                    <p:cond delay="0"/>
                                  </p:stCondLst>
                                  <p:childTnLst>
                                    <p:animEffect transition="out" filter="fade">
                                      <p:cBhvr>
                                        <p:cTn id="36" dur="2000"/>
                                        <p:tgtEl>
                                          <p:spTgt spid="769106"/>
                                        </p:tgtEl>
                                      </p:cBhvr>
                                    </p:animEffect>
                                    <p:set>
                                      <p:cBhvr>
                                        <p:cTn id="37" dur="1" fill="hold">
                                          <p:stCondLst>
                                            <p:cond delay="1999"/>
                                          </p:stCondLst>
                                        </p:cTn>
                                        <p:tgtEl>
                                          <p:spTgt spid="769106"/>
                                        </p:tgtEl>
                                        <p:attrNameLst>
                                          <p:attrName>style.visibility</p:attrName>
                                        </p:attrNameLst>
                                      </p:cBhvr>
                                      <p:to>
                                        <p:strVal val="hidden"/>
                                      </p:to>
                                    </p:set>
                                  </p:childTnLst>
                                </p:cTn>
                              </p:par>
                              <p:par>
                                <p:cTn id="38" presetID="10" presetClass="entr" presetSubtype="0" fill="hold" grpId="0" nodeType="withEffect">
                                  <p:stCondLst>
                                    <p:cond delay="0"/>
                                  </p:stCondLst>
                                  <p:childTnLst>
                                    <p:set>
                                      <p:cBhvr>
                                        <p:cTn id="39" dur="1" fill="hold">
                                          <p:stCondLst>
                                            <p:cond delay="0"/>
                                          </p:stCondLst>
                                        </p:cTn>
                                        <p:tgtEl>
                                          <p:spTgt spid="769067"/>
                                        </p:tgtEl>
                                        <p:attrNameLst>
                                          <p:attrName>style.visibility</p:attrName>
                                        </p:attrNameLst>
                                      </p:cBhvr>
                                      <p:to>
                                        <p:strVal val="visible"/>
                                      </p:to>
                                    </p:set>
                                    <p:animEffect transition="in" filter="fade">
                                      <p:cBhvr>
                                        <p:cTn id="40" dur="500"/>
                                        <p:tgtEl>
                                          <p:spTgt spid="76906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769065"/>
                                        </p:tgtEl>
                                        <p:attrNameLst>
                                          <p:attrName>style.visibility</p:attrName>
                                        </p:attrNameLst>
                                      </p:cBhvr>
                                      <p:to>
                                        <p:strVal val="visible"/>
                                      </p:to>
                                    </p:set>
                                    <p:animEffect transition="in" filter="fade">
                                      <p:cBhvr>
                                        <p:cTn id="43" dur="500"/>
                                        <p:tgtEl>
                                          <p:spTgt spid="769065"/>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769068"/>
                                        </p:tgtEl>
                                        <p:attrNameLst>
                                          <p:attrName>style.visibility</p:attrName>
                                        </p:attrNameLst>
                                      </p:cBhvr>
                                      <p:to>
                                        <p:strVal val="visible"/>
                                      </p:to>
                                    </p:set>
                                    <p:animEffect transition="in" filter="fade">
                                      <p:cBhvr>
                                        <p:cTn id="46" dur="500"/>
                                        <p:tgtEl>
                                          <p:spTgt spid="769068"/>
                                        </p:tgtEl>
                                      </p:cBhvr>
                                    </p:animEffect>
                                  </p:childTnLst>
                                </p:cTn>
                              </p:par>
                              <p:par>
                                <p:cTn id="47" presetID="10" presetClass="entr" presetSubtype="0" fill="hold" nodeType="withEffect">
                                  <p:stCondLst>
                                    <p:cond delay="0"/>
                                  </p:stCondLst>
                                  <p:childTnLst>
                                    <p:set>
                                      <p:cBhvr>
                                        <p:cTn id="48" dur="1" fill="hold">
                                          <p:stCondLst>
                                            <p:cond delay="0"/>
                                          </p:stCondLst>
                                        </p:cTn>
                                        <p:tgtEl>
                                          <p:spTgt spid="769069"/>
                                        </p:tgtEl>
                                        <p:attrNameLst>
                                          <p:attrName>style.visibility</p:attrName>
                                        </p:attrNameLst>
                                      </p:cBhvr>
                                      <p:to>
                                        <p:strVal val="visible"/>
                                      </p:to>
                                    </p:set>
                                    <p:animEffect transition="in" filter="fade">
                                      <p:cBhvr>
                                        <p:cTn id="49" dur="500"/>
                                        <p:tgtEl>
                                          <p:spTgt spid="769069"/>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769075"/>
                                        </p:tgtEl>
                                        <p:attrNameLst>
                                          <p:attrName>style.visibility</p:attrName>
                                        </p:attrNameLst>
                                      </p:cBhvr>
                                      <p:to>
                                        <p:strVal val="visible"/>
                                      </p:to>
                                    </p:set>
                                    <p:animEffect transition="in" filter="fade">
                                      <p:cBhvr>
                                        <p:cTn id="54" dur="1000"/>
                                        <p:tgtEl>
                                          <p:spTgt spid="769075"/>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5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build="p"/>
      <p:bldP spid="769123" grpId="0" animBg="1"/>
      <p:bldP spid="769051" grpId="0" animBg="1"/>
      <p:bldP spid="769065" grpId="0" animBg="1"/>
      <p:bldP spid="769067" grpId="0"/>
      <p:bldP spid="769068" grpId="0"/>
      <p:bldP spid="769093" grpId="0" animBg="1"/>
      <p:bldP spid="769093" grpId="1" animBg="1"/>
      <p:bldP spid="769106" grpId="0" animBg="1"/>
      <p:bldP spid="769106" grpId="1" animBg="1"/>
      <p:bldP spid="769106" grpId="2" animBg="1"/>
      <p:bldP spid="769107" grpId="0" animBg="1"/>
      <p:bldP spid="769110" grpId="0" animBg="1"/>
      <p:bldP spid="7691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p:txBody>
          <a:bodyPr/>
          <a:lstStyle/>
          <a:p>
            <a:r>
              <a:rPr lang="en-US" dirty="0"/>
              <a:t>Instrumenting </a:t>
            </a:r>
            <a:r>
              <a:rPr lang="en-US" dirty="0" smtClean="0"/>
              <a:t>Modules: Option 2</a:t>
            </a:r>
            <a:endParaRPr lang="en-US" dirty="0"/>
          </a:p>
        </p:txBody>
      </p:sp>
      <p:sp>
        <p:nvSpPr>
          <p:cNvPr id="2" name="Slide Number Placeholder 1"/>
          <p:cNvSpPr>
            <a:spLocks noGrp="1"/>
          </p:cNvSpPr>
          <p:nvPr>
            <p:ph type="sldNum" sz="quarter" idx="12"/>
          </p:nvPr>
        </p:nvSpPr>
        <p:spPr/>
        <p:txBody>
          <a:bodyPr>
            <a:normAutofit fontScale="85000" lnSpcReduction="20000"/>
          </a:bodyPr>
          <a:lstStyle/>
          <a:p>
            <a:fld id="{1F3DF379-0CF8-48F8-A7DB-929F54558632}" type="slidenum">
              <a:rPr lang="en-IN" smtClean="0"/>
              <a:pPr/>
              <a:t>8</a:t>
            </a:fld>
            <a:endParaRPr lang="en-IN" dirty="0"/>
          </a:p>
        </p:txBody>
      </p:sp>
      <p:sp>
        <p:nvSpPr>
          <p:cNvPr id="19458" name="Rectangle 2"/>
          <p:cNvSpPr>
            <a:spLocks noGrp="1" noChangeArrowheads="1"/>
          </p:cNvSpPr>
          <p:nvPr>
            <p:ph idx="1"/>
          </p:nvPr>
        </p:nvSpPr>
        <p:spPr/>
        <p:txBody>
          <a:bodyPr/>
          <a:lstStyle/>
          <a:p>
            <a:r>
              <a:rPr lang="en-US" dirty="0" smtClean="0"/>
              <a:t>Use dynamic binary translation </a:t>
            </a:r>
            <a:r>
              <a:rPr lang="en-US" dirty="0"/>
              <a:t>(DBT)</a:t>
            </a:r>
            <a:endParaRPr lang="en-US" dirty="0" smtClean="0"/>
          </a:p>
          <a:p>
            <a:pPr lvl="1"/>
            <a:r>
              <a:rPr lang="en-US" dirty="0" smtClean="0"/>
              <a:t>Rewrite binary code on-the-fly during execution</a:t>
            </a:r>
          </a:p>
          <a:p>
            <a:pPr lvl="1"/>
            <a:r>
              <a:rPr lang="en-US" dirty="0" smtClean="0"/>
              <a:t>Many existing systems with different purposes</a:t>
            </a:r>
          </a:p>
          <a:p>
            <a:pPr lvl="2"/>
            <a:r>
              <a:rPr lang="en-US" dirty="0" smtClean="0"/>
              <a:t>Emulation of one architecture on another</a:t>
            </a:r>
          </a:p>
          <a:p>
            <a:pPr lvl="2"/>
            <a:r>
              <a:rPr lang="en-US" dirty="0" smtClean="0"/>
              <a:t>Virtualization (</a:t>
            </a:r>
            <a:r>
              <a:rPr lang="en-US" dirty="0" err="1" smtClean="0"/>
              <a:t>VMWare</a:t>
            </a:r>
            <a:r>
              <a:rPr lang="en-US" dirty="0" smtClean="0"/>
              <a:t>)</a:t>
            </a:r>
          </a:p>
          <a:p>
            <a:pPr lvl="2"/>
            <a:r>
              <a:rPr lang="en-US" dirty="0" smtClean="0"/>
              <a:t>Binary optimization (HP Dynamo)</a:t>
            </a:r>
          </a:p>
          <a:p>
            <a:pPr lvl="2"/>
            <a:r>
              <a:rPr lang="en-US" dirty="0" smtClean="0"/>
              <a:t>Instrumentation (</a:t>
            </a:r>
            <a:r>
              <a:rPr lang="en-US" dirty="0" err="1" smtClean="0"/>
              <a:t>DynamoRIO</a:t>
            </a:r>
            <a:r>
              <a:rPr lang="en-US" dirty="0" smtClean="0"/>
              <a:t>, PIN, </a:t>
            </a:r>
            <a:r>
              <a:rPr lang="en-US" dirty="0" err="1" smtClean="0"/>
              <a:t>Valgrind</a:t>
            </a:r>
            <a:r>
              <a:rPr lang="en-US" dirty="0" smtClean="0"/>
              <a:t>)</a:t>
            </a:r>
          </a:p>
          <a:p>
            <a:pPr lvl="2"/>
            <a:endParaRPr lang="en-US" dirty="0" smtClean="0"/>
          </a:p>
          <a:p>
            <a:r>
              <a:rPr lang="en-US" dirty="0" smtClean="0"/>
              <a:t>Enables powerful user-space tools</a:t>
            </a:r>
          </a:p>
          <a:p>
            <a:pPr lvl="1"/>
            <a:r>
              <a:rPr lang="en-US" dirty="0" err="1" smtClean="0"/>
              <a:t>Memcheck</a:t>
            </a:r>
            <a:r>
              <a:rPr lang="en-US" dirty="0"/>
              <a:t> </a:t>
            </a:r>
            <a:r>
              <a:rPr lang="en-US" dirty="0" smtClean="0"/>
              <a:t>- checks memory errors</a:t>
            </a:r>
          </a:p>
          <a:p>
            <a:pPr lvl="1"/>
            <a:r>
              <a:rPr lang="en-US" dirty="0" smtClean="0"/>
              <a:t>Program analysis - data races, false sharing</a:t>
            </a:r>
          </a:p>
          <a:p>
            <a:pPr lvl="1"/>
            <a:r>
              <a:rPr lang="en-US" dirty="0" smtClean="0"/>
              <a:t>Program shepherding - control flow integrity</a:t>
            </a:r>
          </a:p>
        </p:txBody>
      </p:sp>
    </p:spTree>
    <p:extLst>
      <p:ext uri="{BB962C8B-B14F-4D97-AF65-F5344CB8AC3E}">
        <p14:creationId xmlns:p14="http://schemas.microsoft.com/office/powerpoint/2010/main" val="31829776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title"/>
          </p:nvPr>
        </p:nvSpPr>
        <p:spPr/>
        <p:txBody>
          <a:bodyPr/>
          <a:lstStyle/>
          <a:p>
            <a:r>
              <a:rPr lang="en-US" altLang="ja-JP" dirty="0" smtClean="0"/>
              <a:t>Example: DBT Instrumentation</a:t>
            </a:r>
            <a:endParaRPr lang="en-US" altLang="ja-JP" dirty="0"/>
          </a:p>
        </p:txBody>
      </p:sp>
      <p:sp>
        <p:nvSpPr>
          <p:cNvPr id="3" name="Slide Number Placeholder 2"/>
          <p:cNvSpPr>
            <a:spLocks noGrp="1"/>
          </p:cNvSpPr>
          <p:nvPr>
            <p:ph type="sldNum" sz="quarter" idx="12"/>
          </p:nvPr>
        </p:nvSpPr>
        <p:spPr/>
        <p:txBody>
          <a:bodyPr>
            <a:normAutofit fontScale="85000" lnSpcReduction="20000"/>
          </a:bodyPr>
          <a:lstStyle/>
          <a:p>
            <a:fld id="{1F3DF379-0CF8-48F8-A7DB-929F54558632}" type="slidenum">
              <a:rPr lang="en-IN" smtClean="0"/>
              <a:pPr/>
              <a:t>9</a:t>
            </a:fld>
            <a:endParaRPr lang="en-IN" dirty="0"/>
          </a:p>
        </p:txBody>
      </p:sp>
      <p:sp>
        <p:nvSpPr>
          <p:cNvPr id="13316" name="Text Box 4"/>
          <p:cNvSpPr txBox="1">
            <a:spLocks noChangeArrowheads="1"/>
          </p:cNvSpPr>
          <p:nvPr/>
        </p:nvSpPr>
        <p:spPr bwMode="auto">
          <a:xfrm>
            <a:off x="6732240" y="1556793"/>
            <a:ext cx="2320177" cy="400105"/>
          </a:xfrm>
          <a:prstGeom prst="rect">
            <a:avLst/>
          </a:prstGeom>
          <a:noFill/>
          <a:ln w="38100">
            <a:noFill/>
            <a:miter lim="800000"/>
            <a:headEnd/>
            <a:tailEnd/>
          </a:ln>
        </p:spPr>
        <p:txBody>
          <a:bodyPr wrap="none" lIns="91435" tIns="45718" rIns="91435" bIns="45718">
            <a:spAutoFit/>
          </a:bodyPr>
          <a:lstStyle/>
          <a:p>
            <a:r>
              <a:rPr lang="en-US" sz="2000" dirty="0" smtClean="0">
                <a:latin typeface="+mj-lt"/>
              </a:rPr>
              <a:t>Instrumentation Code</a:t>
            </a:r>
            <a:endParaRPr lang="en-US" sz="2000" dirty="0">
              <a:latin typeface="+mj-lt"/>
            </a:endParaRPr>
          </a:p>
        </p:txBody>
      </p:sp>
      <p:sp>
        <p:nvSpPr>
          <p:cNvPr id="13317" name="Text Box 5"/>
          <p:cNvSpPr txBox="1">
            <a:spLocks noChangeArrowheads="1"/>
          </p:cNvSpPr>
          <p:nvPr/>
        </p:nvSpPr>
        <p:spPr bwMode="auto">
          <a:xfrm>
            <a:off x="766898" y="1556792"/>
            <a:ext cx="1788878" cy="400105"/>
          </a:xfrm>
          <a:prstGeom prst="rect">
            <a:avLst/>
          </a:prstGeom>
          <a:noFill/>
          <a:ln w="38100">
            <a:noFill/>
            <a:miter lim="800000"/>
            <a:headEnd/>
            <a:tailEnd/>
          </a:ln>
        </p:spPr>
        <p:txBody>
          <a:bodyPr wrap="none" lIns="91435" tIns="45718" rIns="91435" bIns="45718">
            <a:spAutoFit/>
          </a:bodyPr>
          <a:lstStyle/>
          <a:p>
            <a:r>
              <a:rPr lang="en-US" sz="2000" dirty="0">
                <a:latin typeface="+mj-lt"/>
              </a:rPr>
              <a:t>Area of Interest</a:t>
            </a:r>
          </a:p>
        </p:txBody>
      </p:sp>
      <p:sp>
        <p:nvSpPr>
          <p:cNvPr id="783392" name="Rectangle 32"/>
          <p:cNvSpPr>
            <a:spLocks noChangeArrowheads="1"/>
          </p:cNvSpPr>
          <p:nvPr/>
        </p:nvSpPr>
        <p:spPr bwMode="auto">
          <a:xfrm>
            <a:off x="609600" y="2775992"/>
            <a:ext cx="2057400" cy="228600"/>
          </a:xfrm>
          <a:prstGeom prst="rect">
            <a:avLst/>
          </a:prstGeom>
          <a:solidFill>
            <a:srgbClr val="FF7C80">
              <a:alpha val="50195"/>
            </a:srgbClr>
          </a:solidFill>
          <a:ln w="12700">
            <a:solidFill>
              <a:srgbClr val="4D4D4D"/>
            </a:solidFill>
            <a:miter lim="800000"/>
            <a:headEnd/>
            <a:tailEnd/>
          </a:ln>
        </p:spPr>
        <p:txBody>
          <a:bodyPr wrap="none" lIns="91435" tIns="45718" rIns="91435" bIns="45718" anchor="ctr"/>
          <a:lstStyle/>
          <a:p>
            <a:endParaRPr lang="en-US" sz="1300" b="1" dirty="0">
              <a:latin typeface="Lucida Console" pitchFamily="49" charset="0"/>
            </a:endParaRPr>
          </a:p>
        </p:txBody>
      </p:sp>
      <p:sp>
        <p:nvSpPr>
          <p:cNvPr id="783393" name="Rectangle 33"/>
          <p:cNvSpPr>
            <a:spLocks noChangeArrowheads="1"/>
          </p:cNvSpPr>
          <p:nvPr/>
        </p:nvSpPr>
        <p:spPr bwMode="auto">
          <a:xfrm>
            <a:off x="2819400" y="2013993"/>
            <a:ext cx="3810000" cy="4419600"/>
          </a:xfrm>
          <a:prstGeom prst="rect">
            <a:avLst/>
          </a:prstGeom>
          <a:noFill/>
          <a:ln w="19050">
            <a:solidFill>
              <a:schemeClr val="tx1"/>
            </a:solidFill>
            <a:prstDash val="sysDot"/>
            <a:miter lim="800000"/>
            <a:headEnd/>
            <a:tailEnd/>
          </a:ln>
        </p:spPr>
        <p:txBody>
          <a:bodyPr wrap="none" lIns="91435" tIns="45718" rIns="91435" bIns="45718" anchor="ctr"/>
          <a:lstStyle/>
          <a:p>
            <a:endParaRPr lang="en-CA"/>
          </a:p>
        </p:txBody>
      </p:sp>
      <p:sp>
        <p:nvSpPr>
          <p:cNvPr id="13320" name="Rectangle 57"/>
          <p:cNvSpPr>
            <a:spLocks noChangeArrowheads="1"/>
          </p:cNvSpPr>
          <p:nvPr/>
        </p:nvSpPr>
        <p:spPr bwMode="auto">
          <a:xfrm>
            <a:off x="609600" y="2318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mov</a:t>
            </a:r>
            <a:r>
              <a:rPr lang="en-US" sz="1500" dirty="0">
                <a:latin typeface="Lucida Console" pitchFamily="49" charset="0"/>
              </a:rPr>
              <a:t> $ffffe000,edx</a:t>
            </a:r>
          </a:p>
        </p:txBody>
      </p:sp>
      <p:sp>
        <p:nvSpPr>
          <p:cNvPr id="13321" name="Rectangle 58"/>
          <p:cNvSpPr>
            <a:spLocks noChangeArrowheads="1"/>
          </p:cNvSpPr>
          <p:nvPr/>
        </p:nvSpPr>
        <p:spPr bwMode="auto">
          <a:xfrm>
            <a:off x="609600" y="2547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and </a:t>
            </a:r>
            <a:r>
              <a:rPr lang="en-US" sz="1500" dirty="0" err="1">
                <a:latin typeface="Lucida Console" pitchFamily="49" charset="0"/>
              </a:rPr>
              <a:t>esp,edx</a:t>
            </a:r>
            <a:endParaRPr lang="en-US" sz="1500" dirty="0">
              <a:latin typeface="Lucida Console" pitchFamily="49" charset="0"/>
            </a:endParaRPr>
          </a:p>
        </p:txBody>
      </p:sp>
      <p:sp>
        <p:nvSpPr>
          <p:cNvPr id="13322" name="Rectangle 59"/>
          <p:cNvSpPr>
            <a:spLocks noChangeArrowheads="1"/>
          </p:cNvSpPr>
          <p:nvPr/>
        </p:nvSpPr>
        <p:spPr bwMode="auto">
          <a:xfrm>
            <a:off x="609600" y="30045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28(</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3323" name="Rectangle 60"/>
          <p:cNvSpPr>
            <a:spLocks noChangeArrowheads="1"/>
          </p:cNvSpPr>
          <p:nvPr/>
        </p:nvSpPr>
        <p:spPr bwMode="auto">
          <a:xfrm>
            <a:off x="609600" y="3690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add $1,eax</a:t>
            </a:r>
          </a:p>
        </p:txBody>
      </p:sp>
      <p:sp>
        <p:nvSpPr>
          <p:cNvPr id="13324" name="Rectangle 61"/>
          <p:cNvSpPr>
            <a:spLocks noChangeArrowheads="1"/>
          </p:cNvSpPr>
          <p:nvPr/>
        </p:nvSpPr>
        <p:spPr bwMode="auto">
          <a:xfrm>
            <a:off x="609600" y="41475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or $c, </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3325" name="Rectangle 62"/>
          <p:cNvSpPr>
            <a:spLocks noChangeArrowheads="1"/>
          </p:cNvSpPr>
          <p:nvPr/>
        </p:nvSpPr>
        <p:spPr bwMode="auto">
          <a:xfrm>
            <a:off x="609600" y="3918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and $3,eax</a:t>
            </a:r>
          </a:p>
        </p:txBody>
      </p:sp>
      <p:sp>
        <p:nvSpPr>
          <p:cNvPr id="13326" name="Rectangle 63"/>
          <p:cNvSpPr>
            <a:spLocks noChangeArrowheads="1"/>
          </p:cNvSpPr>
          <p:nvPr/>
        </p:nvSpPr>
        <p:spPr bwMode="auto">
          <a:xfrm>
            <a:off x="609600" y="4376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a:t>
            </a:r>
            <a:r>
              <a:rPr lang="en-US" sz="1500" dirty="0" err="1">
                <a:solidFill>
                  <a:schemeClr val="accent1"/>
                </a:solidFill>
                <a:latin typeface="Lucida Console" pitchFamily="49" charset="0"/>
              </a:rPr>
              <a:t>eax</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 </a:t>
            </a:r>
          </a:p>
        </p:txBody>
      </p:sp>
      <p:sp>
        <p:nvSpPr>
          <p:cNvPr id="13327" name="Rectangle 64"/>
          <p:cNvSpPr>
            <a:spLocks noChangeArrowheads="1"/>
          </p:cNvSpPr>
          <p:nvPr/>
        </p:nvSpPr>
        <p:spPr bwMode="auto">
          <a:xfrm>
            <a:off x="609600" y="2090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sub $6c,esp</a:t>
            </a:r>
          </a:p>
        </p:txBody>
      </p:sp>
      <p:sp>
        <p:nvSpPr>
          <p:cNvPr id="13328" name="Rectangle 65"/>
          <p:cNvSpPr>
            <a:spLocks noChangeArrowheads="1"/>
          </p:cNvSpPr>
          <p:nvPr/>
        </p:nvSpPr>
        <p:spPr bwMode="auto">
          <a:xfrm>
            <a:off x="609600" y="4833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or $f, </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3329" name="Rectangle 66"/>
          <p:cNvSpPr>
            <a:spLocks noChangeArrowheads="1"/>
          </p:cNvSpPr>
          <p:nvPr/>
        </p:nvSpPr>
        <p:spPr bwMode="auto">
          <a:xfrm>
            <a:off x="609600" y="5061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ebp,4(</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a:t>
            </a:r>
          </a:p>
        </p:txBody>
      </p:sp>
      <p:sp>
        <p:nvSpPr>
          <p:cNvPr id="13330" name="Rectangle 67"/>
          <p:cNvSpPr>
            <a:spLocks noChangeArrowheads="1"/>
          </p:cNvSpPr>
          <p:nvPr/>
        </p:nvSpPr>
        <p:spPr bwMode="auto">
          <a:xfrm>
            <a:off x="609600" y="32331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2c(</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endParaRPr lang="en-US" sz="1500" dirty="0">
              <a:solidFill>
                <a:schemeClr val="accent1"/>
              </a:solidFill>
              <a:latin typeface="Lucida Console" pitchFamily="49" charset="0"/>
            </a:endParaRPr>
          </a:p>
        </p:txBody>
      </p:sp>
      <p:sp>
        <p:nvSpPr>
          <p:cNvPr id="13331" name="Rectangle 68"/>
          <p:cNvSpPr>
            <a:spLocks noChangeArrowheads="1"/>
          </p:cNvSpPr>
          <p:nvPr/>
        </p:nvSpPr>
        <p:spPr bwMode="auto">
          <a:xfrm>
            <a:off x="609600" y="3461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30(</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3332" name="Rectangle 69"/>
          <p:cNvSpPr>
            <a:spLocks noChangeArrowheads="1"/>
          </p:cNvSpPr>
          <p:nvPr/>
        </p:nvSpPr>
        <p:spPr bwMode="auto">
          <a:xfrm>
            <a:off x="609600" y="4604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solidFill>
                  <a:schemeClr val="accent1"/>
                </a:solidFill>
                <a:latin typeface="Lucida Console" pitchFamily="49" charset="0"/>
              </a:rPr>
              <a:t>add $2,ebp</a:t>
            </a:r>
          </a:p>
        </p:txBody>
      </p:sp>
      <p:sp>
        <p:nvSpPr>
          <p:cNvPr id="13333" name="Rectangle 70"/>
          <p:cNvSpPr>
            <a:spLocks noChangeArrowheads="1"/>
          </p:cNvSpPr>
          <p:nvPr/>
        </p:nvSpPr>
        <p:spPr bwMode="auto">
          <a:xfrm>
            <a:off x="609600" y="27759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inc 14(</a:t>
            </a:r>
            <a:r>
              <a:rPr lang="en-US" sz="1500" dirty="0" err="1">
                <a:latin typeface="Lucida Console" pitchFamily="49" charset="0"/>
              </a:rPr>
              <a:t>edx</a:t>
            </a:r>
            <a:r>
              <a:rPr lang="en-US" sz="1500" dirty="0">
                <a:latin typeface="Lucida Console" pitchFamily="49" charset="0"/>
              </a:rPr>
              <a:t>)</a:t>
            </a:r>
          </a:p>
        </p:txBody>
      </p:sp>
      <p:sp>
        <p:nvSpPr>
          <p:cNvPr id="783431" name="Rectangle 71"/>
          <p:cNvSpPr>
            <a:spLocks noChangeArrowheads="1"/>
          </p:cNvSpPr>
          <p:nvPr/>
        </p:nvSpPr>
        <p:spPr bwMode="auto">
          <a:xfrm>
            <a:off x="6858000" y="2318792"/>
            <a:ext cx="2057400" cy="457200"/>
          </a:xfrm>
          <a:prstGeom prst="rect">
            <a:avLst/>
          </a:prstGeom>
          <a:solidFill>
            <a:srgbClr val="FF7C80">
              <a:alpha val="50195"/>
            </a:srgbClr>
          </a:solidFill>
          <a:ln w="12700">
            <a:solidFill>
              <a:srgbClr val="969696"/>
            </a:solidFill>
            <a:miter lim="800000"/>
            <a:headEnd/>
            <a:tailEnd/>
          </a:ln>
        </p:spPr>
        <p:txBody>
          <a:bodyPr wrap="none" lIns="91435" tIns="45718" rIns="91435" bIns="45718" anchor="ctr"/>
          <a:lstStyle/>
          <a:p>
            <a:pPr algn="ctr"/>
            <a:endParaRPr lang="en-US" sz="1300" b="1" dirty="0">
              <a:latin typeface="Lucida Console" pitchFamily="49" charset="0"/>
            </a:endParaRPr>
          </a:p>
        </p:txBody>
      </p:sp>
      <p:sp>
        <p:nvSpPr>
          <p:cNvPr id="13335" name="Rectangle 73"/>
          <p:cNvSpPr>
            <a:spLocks noChangeArrowheads="1"/>
          </p:cNvSpPr>
          <p:nvPr/>
        </p:nvSpPr>
        <p:spPr bwMode="auto">
          <a:xfrm>
            <a:off x="6858001" y="2242593"/>
            <a:ext cx="233363" cy="76200"/>
          </a:xfrm>
          <a:prstGeom prst="rect">
            <a:avLst/>
          </a:prstGeom>
          <a:noFill/>
          <a:ln w="38100">
            <a:noFill/>
            <a:miter lim="800000"/>
            <a:headEnd/>
            <a:tailEnd/>
          </a:ln>
        </p:spPr>
        <p:txBody>
          <a:bodyPr wrap="none" lIns="91435" tIns="45718" rIns="91435" bIns="45718" anchor="ctr"/>
          <a:lstStyle/>
          <a:p>
            <a:endParaRPr lang="en-CA"/>
          </a:p>
        </p:txBody>
      </p:sp>
      <p:grpSp>
        <p:nvGrpSpPr>
          <p:cNvPr id="2" name="Group 92"/>
          <p:cNvGrpSpPr>
            <a:grpSpLocks/>
          </p:cNvGrpSpPr>
          <p:nvPr/>
        </p:nvGrpSpPr>
        <p:grpSpPr bwMode="auto">
          <a:xfrm>
            <a:off x="609600" y="2090192"/>
            <a:ext cx="2057400" cy="3200400"/>
            <a:chOff x="1824" y="1152"/>
            <a:chExt cx="1296" cy="2016"/>
          </a:xfrm>
        </p:grpSpPr>
        <p:sp>
          <p:nvSpPr>
            <p:cNvPr id="13339" name="Rectangle 77"/>
            <p:cNvSpPr>
              <a:spLocks noChangeArrowheads="1"/>
            </p:cNvSpPr>
            <p:nvPr/>
          </p:nvSpPr>
          <p:spPr bwMode="auto">
            <a:xfrm>
              <a:off x="1824" y="1584"/>
              <a:ext cx="1296" cy="144"/>
            </a:xfrm>
            <a:prstGeom prst="rect">
              <a:avLst/>
            </a:prstGeom>
            <a:solidFill>
              <a:srgbClr val="FF7C80">
                <a:alpha val="50195"/>
              </a:srgbClr>
            </a:solidFill>
            <a:ln w="12700">
              <a:solidFill>
                <a:srgbClr val="4D4D4D"/>
              </a:solidFill>
              <a:miter lim="800000"/>
              <a:headEnd/>
              <a:tailEnd/>
            </a:ln>
          </p:spPr>
          <p:txBody>
            <a:bodyPr wrap="none" anchor="ctr"/>
            <a:lstStyle/>
            <a:p>
              <a:endParaRPr lang="en-US" sz="1300" b="1" dirty="0">
                <a:latin typeface="Lucida Console" pitchFamily="49" charset="0"/>
              </a:endParaRPr>
            </a:p>
          </p:txBody>
        </p:sp>
        <p:sp>
          <p:nvSpPr>
            <p:cNvPr id="13340" name="Rectangle 78"/>
            <p:cNvSpPr>
              <a:spLocks noChangeArrowheads="1"/>
            </p:cNvSpPr>
            <p:nvPr/>
          </p:nvSpPr>
          <p:spPr bwMode="auto">
            <a:xfrm>
              <a:off x="1824" y="1296"/>
              <a:ext cx="1296" cy="144"/>
            </a:xfrm>
            <a:prstGeom prst="rect">
              <a:avLst/>
            </a:prstGeom>
            <a:noFill/>
            <a:ln w="12700">
              <a:solidFill>
                <a:srgbClr val="4D4D4D"/>
              </a:solidFill>
              <a:miter lim="800000"/>
              <a:headEnd/>
              <a:tailEnd/>
            </a:ln>
          </p:spPr>
          <p:txBody>
            <a:bodyPr wrap="none" lIns="45720" anchor="ctr"/>
            <a:lstStyle/>
            <a:p>
              <a:r>
                <a:rPr lang="en-US" sz="1500" dirty="0" err="1">
                  <a:latin typeface="Lucida Console" pitchFamily="49" charset="0"/>
                </a:rPr>
                <a:t>mov</a:t>
              </a:r>
              <a:r>
                <a:rPr lang="en-US" sz="1500" dirty="0">
                  <a:latin typeface="Lucida Console" pitchFamily="49" charset="0"/>
                </a:rPr>
                <a:t> $ffffe000,edx</a:t>
              </a:r>
            </a:p>
          </p:txBody>
        </p:sp>
        <p:sp>
          <p:nvSpPr>
            <p:cNvPr id="13341" name="Rectangle 79"/>
            <p:cNvSpPr>
              <a:spLocks noChangeArrowheads="1"/>
            </p:cNvSpPr>
            <p:nvPr/>
          </p:nvSpPr>
          <p:spPr bwMode="auto">
            <a:xfrm>
              <a:off x="1824" y="1440"/>
              <a:ext cx="1296" cy="144"/>
            </a:xfrm>
            <a:prstGeom prst="rect">
              <a:avLst/>
            </a:prstGeom>
            <a:noFill/>
            <a:ln w="12700">
              <a:solidFill>
                <a:srgbClr val="4D4D4D"/>
              </a:solidFill>
              <a:miter lim="800000"/>
              <a:headEnd/>
              <a:tailEnd/>
            </a:ln>
          </p:spPr>
          <p:txBody>
            <a:bodyPr wrap="none" lIns="45720" anchor="ctr"/>
            <a:lstStyle/>
            <a:p>
              <a:r>
                <a:rPr lang="en-US" sz="1500" dirty="0">
                  <a:latin typeface="Lucida Console" pitchFamily="49" charset="0"/>
                </a:rPr>
                <a:t>and </a:t>
              </a:r>
              <a:r>
                <a:rPr lang="en-US" sz="1500" dirty="0" err="1">
                  <a:latin typeface="Lucida Console" pitchFamily="49" charset="0"/>
                </a:rPr>
                <a:t>esp,edx</a:t>
              </a:r>
              <a:endParaRPr lang="en-US" sz="1500" dirty="0">
                <a:latin typeface="Lucida Console" pitchFamily="49" charset="0"/>
              </a:endParaRPr>
            </a:p>
          </p:txBody>
        </p:sp>
        <p:sp>
          <p:nvSpPr>
            <p:cNvPr id="13342" name="Rectangle 80"/>
            <p:cNvSpPr>
              <a:spLocks noChangeArrowheads="1"/>
            </p:cNvSpPr>
            <p:nvPr/>
          </p:nvSpPr>
          <p:spPr bwMode="auto">
            <a:xfrm>
              <a:off x="1824" y="1728"/>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28(</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3343" name="Rectangle 81"/>
            <p:cNvSpPr>
              <a:spLocks noChangeArrowheads="1"/>
            </p:cNvSpPr>
            <p:nvPr/>
          </p:nvSpPr>
          <p:spPr bwMode="auto">
            <a:xfrm>
              <a:off x="1824" y="2160"/>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add $1,eax</a:t>
              </a:r>
            </a:p>
          </p:txBody>
        </p:sp>
        <p:sp>
          <p:nvSpPr>
            <p:cNvPr id="13344" name="Rectangle 82"/>
            <p:cNvSpPr>
              <a:spLocks noChangeArrowheads="1"/>
            </p:cNvSpPr>
            <p:nvPr/>
          </p:nvSpPr>
          <p:spPr bwMode="auto">
            <a:xfrm>
              <a:off x="1824" y="2448"/>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or $c, </a:t>
              </a:r>
              <a:r>
                <a:rPr lang="en-US" sz="1500" dirty="0" err="1">
                  <a:solidFill>
                    <a:schemeClr val="accent1"/>
                  </a:solidFill>
                  <a:latin typeface="Lucida Console" pitchFamily="49" charset="0"/>
                </a:rPr>
                <a:t>eax</a:t>
              </a:r>
              <a:endParaRPr lang="en-US" sz="1500" dirty="0">
                <a:solidFill>
                  <a:schemeClr val="accent1"/>
                </a:solidFill>
                <a:latin typeface="Lucida Console" pitchFamily="49" charset="0"/>
              </a:endParaRPr>
            </a:p>
          </p:txBody>
        </p:sp>
        <p:sp>
          <p:nvSpPr>
            <p:cNvPr id="13345" name="Rectangle 83"/>
            <p:cNvSpPr>
              <a:spLocks noChangeArrowheads="1"/>
            </p:cNvSpPr>
            <p:nvPr/>
          </p:nvSpPr>
          <p:spPr bwMode="auto">
            <a:xfrm>
              <a:off x="1824" y="2304"/>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and $3,eax</a:t>
              </a:r>
            </a:p>
          </p:txBody>
        </p:sp>
        <p:sp>
          <p:nvSpPr>
            <p:cNvPr id="13346" name="Rectangle 84"/>
            <p:cNvSpPr>
              <a:spLocks noChangeArrowheads="1"/>
            </p:cNvSpPr>
            <p:nvPr/>
          </p:nvSpPr>
          <p:spPr bwMode="auto">
            <a:xfrm>
              <a:off x="1824" y="2592"/>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a:t>
              </a:r>
              <a:r>
                <a:rPr lang="en-US" sz="1500" dirty="0" err="1">
                  <a:solidFill>
                    <a:schemeClr val="accent1"/>
                  </a:solidFill>
                  <a:latin typeface="Lucida Console" pitchFamily="49" charset="0"/>
                </a:rPr>
                <a:t>eax</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 </a:t>
              </a:r>
            </a:p>
          </p:txBody>
        </p:sp>
        <p:sp>
          <p:nvSpPr>
            <p:cNvPr id="13347" name="Rectangle 85"/>
            <p:cNvSpPr>
              <a:spLocks noChangeArrowheads="1"/>
            </p:cNvSpPr>
            <p:nvPr/>
          </p:nvSpPr>
          <p:spPr bwMode="auto">
            <a:xfrm>
              <a:off x="1824" y="1152"/>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sub $6c,esp</a:t>
              </a:r>
            </a:p>
          </p:txBody>
        </p:sp>
        <p:sp>
          <p:nvSpPr>
            <p:cNvPr id="13348" name="Rectangle 86"/>
            <p:cNvSpPr>
              <a:spLocks noChangeArrowheads="1"/>
            </p:cNvSpPr>
            <p:nvPr/>
          </p:nvSpPr>
          <p:spPr bwMode="auto">
            <a:xfrm>
              <a:off x="1824" y="2880"/>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or $f, </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3349" name="Rectangle 87"/>
            <p:cNvSpPr>
              <a:spLocks noChangeArrowheads="1"/>
            </p:cNvSpPr>
            <p:nvPr/>
          </p:nvSpPr>
          <p:spPr bwMode="auto">
            <a:xfrm>
              <a:off x="1824" y="3024"/>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ebp,4(</a:t>
              </a:r>
              <a:r>
                <a:rPr lang="en-US" sz="1500" dirty="0" err="1">
                  <a:solidFill>
                    <a:schemeClr val="accent1"/>
                  </a:solidFill>
                  <a:latin typeface="Lucida Console" pitchFamily="49" charset="0"/>
                </a:rPr>
                <a:t>ebx</a:t>
              </a:r>
              <a:r>
                <a:rPr lang="en-US" sz="1500" dirty="0">
                  <a:solidFill>
                    <a:schemeClr val="accent1"/>
                  </a:solidFill>
                  <a:latin typeface="Lucida Console" pitchFamily="49" charset="0"/>
                </a:rPr>
                <a:t>)</a:t>
              </a:r>
            </a:p>
          </p:txBody>
        </p:sp>
        <p:sp>
          <p:nvSpPr>
            <p:cNvPr id="13350" name="Rectangle 88"/>
            <p:cNvSpPr>
              <a:spLocks noChangeArrowheads="1"/>
            </p:cNvSpPr>
            <p:nvPr/>
          </p:nvSpPr>
          <p:spPr bwMode="auto">
            <a:xfrm>
              <a:off x="1824" y="1872"/>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2c(</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ebx</a:t>
              </a:r>
              <a:endParaRPr lang="en-US" sz="1500" dirty="0">
                <a:solidFill>
                  <a:schemeClr val="accent1"/>
                </a:solidFill>
                <a:latin typeface="Lucida Console" pitchFamily="49" charset="0"/>
              </a:endParaRPr>
            </a:p>
          </p:txBody>
        </p:sp>
        <p:sp>
          <p:nvSpPr>
            <p:cNvPr id="13351" name="Rectangle 89"/>
            <p:cNvSpPr>
              <a:spLocks noChangeArrowheads="1"/>
            </p:cNvSpPr>
            <p:nvPr/>
          </p:nvSpPr>
          <p:spPr bwMode="auto">
            <a:xfrm>
              <a:off x="1824" y="2016"/>
              <a:ext cx="1296" cy="144"/>
            </a:xfrm>
            <a:prstGeom prst="rect">
              <a:avLst/>
            </a:prstGeom>
            <a:noFill/>
            <a:ln w="12700">
              <a:solidFill>
                <a:srgbClr val="4D4D4D"/>
              </a:solidFill>
              <a:miter lim="800000"/>
              <a:headEnd/>
              <a:tailEnd/>
            </a:ln>
          </p:spPr>
          <p:txBody>
            <a:bodyPr wrap="none" lIns="45720" anchor="ctr"/>
            <a:lstStyle/>
            <a:p>
              <a:r>
                <a:rPr lang="en-US" sz="1500" dirty="0" err="1">
                  <a:solidFill>
                    <a:schemeClr val="accent1"/>
                  </a:solidFill>
                  <a:latin typeface="Lucida Console" pitchFamily="49" charset="0"/>
                </a:rPr>
                <a:t>mov</a:t>
              </a:r>
              <a:r>
                <a:rPr lang="en-US" sz="1500" dirty="0">
                  <a:solidFill>
                    <a:schemeClr val="accent1"/>
                  </a:solidFill>
                  <a:latin typeface="Lucida Console" pitchFamily="49" charset="0"/>
                </a:rPr>
                <a:t> 30(</a:t>
              </a:r>
              <a:r>
                <a:rPr lang="en-US" sz="1500" dirty="0" err="1">
                  <a:solidFill>
                    <a:schemeClr val="accent1"/>
                  </a:solidFill>
                  <a:latin typeface="Lucida Console" pitchFamily="49" charset="0"/>
                </a:rPr>
                <a:t>edi</a:t>
              </a:r>
              <a:r>
                <a:rPr lang="en-US" sz="1500" dirty="0">
                  <a:solidFill>
                    <a:schemeClr val="accent1"/>
                  </a:solidFill>
                  <a:latin typeface="Lucida Console" pitchFamily="49" charset="0"/>
                </a:rPr>
                <a:t>),</a:t>
              </a:r>
              <a:r>
                <a:rPr lang="en-US" sz="1500" dirty="0" err="1">
                  <a:solidFill>
                    <a:schemeClr val="accent1"/>
                  </a:solidFill>
                  <a:latin typeface="Lucida Console" pitchFamily="49" charset="0"/>
                </a:rPr>
                <a:t>ebp</a:t>
              </a:r>
              <a:endParaRPr lang="en-US" sz="1500" dirty="0">
                <a:solidFill>
                  <a:schemeClr val="accent1"/>
                </a:solidFill>
                <a:latin typeface="Lucida Console" pitchFamily="49" charset="0"/>
              </a:endParaRPr>
            </a:p>
          </p:txBody>
        </p:sp>
        <p:sp>
          <p:nvSpPr>
            <p:cNvPr id="13352" name="Rectangle 90"/>
            <p:cNvSpPr>
              <a:spLocks noChangeArrowheads="1"/>
            </p:cNvSpPr>
            <p:nvPr/>
          </p:nvSpPr>
          <p:spPr bwMode="auto">
            <a:xfrm>
              <a:off x="1824" y="2736"/>
              <a:ext cx="1296" cy="144"/>
            </a:xfrm>
            <a:prstGeom prst="rect">
              <a:avLst/>
            </a:prstGeom>
            <a:noFill/>
            <a:ln w="12700">
              <a:solidFill>
                <a:srgbClr val="4D4D4D"/>
              </a:solidFill>
              <a:miter lim="800000"/>
              <a:headEnd/>
              <a:tailEnd/>
            </a:ln>
          </p:spPr>
          <p:txBody>
            <a:bodyPr wrap="none" lIns="45720" anchor="ctr"/>
            <a:lstStyle/>
            <a:p>
              <a:r>
                <a:rPr lang="en-US" sz="1500" dirty="0">
                  <a:solidFill>
                    <a:schemeClr val="accent1"/>
                  </a:solidFill>
                  <a:latin typeface="Lucida Console" pitchFamily="49" charset="0"/>
                </a:rPr>
                <a:t>add $2,ebp</a:t>
              </a:r>
            </a:p>
          </p:txBody>
        </p:sp>
        <p:sp>
          <p:nvSpPr>
            <p:cNvPr id="13353" name="Rectangle 91"/>
            <p:cNvSpPr>
              <a:spLocks noChangeArrowheads="1"/>
            </p:cNvSpPr>
            <p:nvPr/>
          </p:nvSpPr>
          <p:spPr bwMode="auto">
            <a:xfrm>
              <a:off x="1824" y="1584"/>
              <a:ext cx="1296" cy="144"/>
            </a:xfrm>
            <a:prstGeom prst="rect">
              <a:avLst/>
            </a:prstGeom>
            <a:noFill/>
            <a:ln w="12700">
              <a:solidFill>
                <a:srgbClr val="4D4D4D"/>
              </a:solidFill>
              <a:miter lim="800000"/>
              <a:headEnd/>
              <a:tailEnd/>
            </a:ln>
          </p:spPr>
          <p:txBody>
            <a:bodyPr wrap="none" lIns="45720" anchor="ctr"/>
            <a:lstStyle/>
            <a:p>
              <a:r>
                <a:rPr lang="en-US" sz="1500" dirty="0">
                  <a:latin typeface="Lucida Console" pitchFamily="49" charset="0"/>
                </a:rPr>
                <a:t>inc 14(</a:t>
              </a:r>
              <a:r>
                <a:rPr lang="en-US" sz="1500" dirty="0" err="1">
                  <a:latin typeface="Lucida Console" pitchFamily="49" charset="0"/>
                </a:rPr>
                <a:t>edx</a:t>
              </a:r>
              <a:r>
                <a:rPr lang="en-US" sz="1500" dirty="0">
                  <a:latin typeface="Lucida Console" pitchFamily="49" charset="0"/>
                </a:rPr>
                <a:t>)</a:t>
              </a:r>
            </a:p>
          </p:txBody>
        </p:sp>
      </p:grpSp>
      <p:sp>
        <p:nvSpPr>
          <p:cNvPr id="13337" name="Rectangle 109"/>
          <p:cNvSpPr>
            <a:spLocks noChangeArrowheads="1"/>
          </p:cNvSpPr>
          <p:nvPr/>
        </p:nvSpPr>
        <p:spPr bwMode="auto">
          <a:xfrm>
            <a:off x="6858000" y="25473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err="1">
                <a:latin typeface="Lucida Console" pitchFamily="49" charset="0"/>
              </a:rPr>
              <a:t>adc</a:t>
            </a:r>
            <a:r>
              <a:rPr lang="en-US" sz="1500" dirty="0">
                <a:latin typeface="Lucida Console" pitchFamily="49" charset="0"/>
              </a:rPr>
              <a:t> $0,count_h</a:t>
            </a:r>
          </a:p>
        </p:txBody>
      </p:sp>
      <p:sp>
        <p:nvSpPr>
          <p:cNvPr id="13338" name="Rectangle 110"/>
          <p:cNvSpPr>
            <a:spLocks noChangeArrowheads="1"/>
          </p:cNvSpPr>
          <p:nvPr/>
        </p:nvSpPr>
        <p:spPr bwMode="auto">
          <a:xfrm>
            <a:off x="6858000" y="2318792"/>
            <a:ext cx="2057400" cy="228600"/>
          </a:xfrm>
          <a:prstGeom prst="rect">
            <a:avLst/>
          </a:prstGeom>
          <a:noFill/>
          <a:ln w="12700">
            <a:solidFill>
              <a:srgbClr val="4D4D4D"/>
            </a:solidFill>
            <a:miter lim="800000"/>
            <a:headEnd/>
            <a:tailEnd/>
          </a:ln>
        </p:spPr>
        <p:txBody>
          <a:bodyPr wrap="none" lIns="45718" tIns="45718" rIns="91435" bIns="45718" anchor="ctr"/>
          <a:lstStyle/>
          <a:p>
            <a:r>
              <a:rPr lang="en-US" sz="1500" dirty="0">
                <a:latin typeface="Lucida Console" pitchFamily="49" charset="0"/>
              </a:rPr>
              <a:t>add $1,count_l</a:t>
            </a:r>
          </a:p>
        </p:txBody>
      </p:sp>
      <p:sp>
        <p:nvSpPr>
          <p:cNvPr id="42" name="Text Box 5"/>
          <p:cNvSpPr txBox="1">
            <a:spLocks noChangeArrowheads="1"/>
          </p:cNvSpPr>
          <p:nvPr/>
        </p:nvSpPr>
        <p:spPr bwMode="auto">
          <a:xfrm>
            <a:off x="3454482" y="1556792"/>
            <a:ext cx="2557678" cy="400105"/>
          </a:xfrm>
          <a:prstGeom prst="rect">
            <a:avLst/>
          </a:prstGeom>
          <a:noFill/>
          <a:ln w="38100">
            <a:noFill/>
            <a:miter lim="800000"/>
            <a:headEnd/>
            <a:tailEnd/>
          </a:ln>
        </p:spPr>
        <p:txBody>
          <a:bodyPr wrap="none" lIns="91435" tIns="45718" rIns="91435" bIns="45718">
            <a:spAutoFit/>
          </a:bodyPr>
          <a:lstStyle/>
          <a:p>
            <a:r>
              <a:rPr lang="en-US" sz="2000" dirty="0">
                <a:latin typeface="+mj-lt"/>
              </a:rPr>
              <a:t>Copy of Original Code</a:t>
            </a:r>
          </a:p>
        </p:txBody>
      </p:sp>
    </p:spTree>
    <p:extLst>
      <p:ext uri="{BB962C8B-B14F-4D97-AF65-F5344CB8AC3E}">
        <p14:creationId xmlns:p14="http://schemas.microsoft.com/office/powerpoint/2010/main" val="41411461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83392"/>
                                        </p:tgtEl>
                                        <p:attrNameLst>
                                          <p:attrName>style.visibility</p:attrName>
                                        </p:attrNameLst>
                                      </p:cBhvr>
                                      <p:to>
                                        <p:strVal val="visible"/>
                                      </p:to>
                                    </p:set>
                                    <p:animEffect transition="in" filter="fade">
                                      <p:cBhvr>
                                        <p:cTn id="7" dur="500"/>
                                        <p:tgtEl>
                                          <p:spTgt spid="783392"/>
                                        </p:tgtEl>
                                      </p:cBhvr>
                                    </p:animEffect>
                                  </p:childTnLst>
                                </p:cTn>
                              </p:par>
                              <p:par>
                                <p:cTn id="8" presetID="10" presetClass="entr" presetSubtype="0" fill="hold" nodeType="withEffect">
                                  <p:stCondLst>
                                    <p:cond delay="0"/>
                                  </p:stCondLst>
                                  <p:childTnLst>
                                    <p:set>
                                      <p:cBhvr>
                                        <p:cTn id="9" dur="1" fill="hold">
                                          <p:stCondLst>
                                            <p:cond delay="0"/>
                                          </p:stCondLst>
                                        </p:cTn>
                                        <p:tgtEl>
                                          <p:spTgt spid="783431"/>
                                        </p:tgtEl>
                                        <p:attrNameLst>
                                          <p:attrName>style.visibility</p:attrName>
                                        </p:attrNameLst>
                                      </p:cBhvr>
                                      <p:to>
                                        <p:strVal val="visible"/>
                                      </p:to>
                                    </p:set>
                                    <p:animEffect transition="in" filter="fade">
                                      <p:cBhvr>
                                        <p:cTn id="10" dur="500"/>
                                        <p:tgtEl>
                                          <p:spTgt spid="783431"/>
                                        </p:tgtEl>
                                      </p:cBhvr>
                                    </p:animEffect>
                                  </p:childTnLst>
                                </p:cTn>
                              </p:par>
                              <p:par>
                                <p:cTn id="11" presetID="10"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xit" presetSubtype="0" fill="hold" grpId="0" nodeType="clickEffect">
                                  <p:stCondLst>
                                    <p:cond delay="0"/>
                                  </p:stCondLst>
                                  <p:childTnLst>
                                    <p:animEffect transition="out" filter="fade">
                                      <p:cBhvr>
                                        <p:cTn id="17" dur="1000"/>
                                        <p:tgtEl>
                                          <p:spTgt spid="783431"/>
                                        </p:tgtEl>
                                      </p:cBhvr>
                                    </p:animEffect>
                                    <p:set>
                                      <p:cBhvr>
                                        <p:cTn id="18" dur="1" fill="hold">
                                          <p:stCondLst>
                                            <p:cond delay="999"/>
                                          </p:stCondLst>
                                        </p:cTn>
                                        <p:tgtEl>
                                          <p:spTgt spid="783431"/>
                                        </p:tgtEl>
                                        <p:attrNameLst>
                                          <p:attrName>style.visibility</p:attrName>
                                        </p:attrNameLst>
                                      </p:cBhvr>
                                      <p:to>
                                        <p:strVal val="hidden"/>
                                      </p:to>
                                    </p:set>
                                  </p:childTnLst>
                                </p:cTn>
                              </p:par>
                            </p:childTnLst>
                          </p:cTn>
                        </p:par>
                        <p:par>
                          <p:cTn id="19" fill="hold">
                            <p:stCondLst>
                              <p:cond delay="1000"/>
                            </p:stCondLst>
                            <p:childTnLst>
                              <p:par>
                                <p:cTn id="20" presetID="10" presetClass="entr" presetSubtype="0" fill="hold" grpId="0" nodeType="afterEffect">
                                  <p:stCondLst>
                                    <p:cond delay="0"/>
                                  </p:stCondLst>
                                  <p:childTnLst>
                                    <p:set>
                                      <p:cBhvr>
                                        <p:cTn id="21" dur="1" fill="hold">
                                          <p:stCondLst>
                                            <p:cond delay="0"/>
                                          </p:stCondLst>
                                        </p:cTn>
                                        <p:tgtEl>
                                          <p:spTgt spid="783393"/>
                                        </p:tgtEl>
                                        <p:attrNameLst>
                                          <p:attrName>style.visibility</p:attrName>
                                        </p:attrNameLst>
                                      </p:cBhvr>
                                      <p:to>
                                        <p:strVal val="visible"/>
                                      </p:to>
                                    </p:set>
                                    <p:animEffect transition="in" filter="fade">
                                      <p:cBhvr>
                                        <p:cTn id="22" dur="500"/>
                                        <p:tgtEl>
                                          <p:spTgt spid="783393"/>
                                        </p:tgtEl>
                                      </p:cBhvr>
                                    </p:animEffect>
                                  </p:childTnLst>
                                </p:cTn>
                              </p:par>
                              <p:par>
                                <p:cTn id="23" presetID="1" presetClass="entr" presetSubtype="0"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childTnLst>
                                </p:cTn>
                              </p:par>
                            </p:childTnLst>
                          </p:cTn>
                        </p:par>
                        <p:par>
                          <p:cTn id="25" fill="hold">
                            <p:stCondLst>
                              <p:cond delay="1500"/>
                            </p:stCondLst>
                            <p:childTnLst>
                              <p:par>
                                <p:cTn id="26" presetID="63" presetClass="path" presetSubtype="0" accel="50000" decel="50000" fill="hold" nodeType="afterEffect">
                                  <p:stCondLst>
                                    <p:cond delay="0"/>
                                  </p:stCondLst>
                                  <p:childTnLst>
                                    <p:animMotion origin="layout" path="M 0 0  L 0.25 0  E" pathEditMode="relative" ptsTypes="">
                                      <p:cBhvr>
                                        <p:cTn id="27" dur="1000" fill="hold"/>
                                        <p:tgtEl>
                                          <p:spTgt spid="2"/>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93" grpId="0" animBg="1"/>
      <p:bldP spid="783431" grpId="0" animBg="1"/>
      <p:bldP spid="4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11802</TotalTime>
  <Words>3280</Words>
  <Application>Microsoft Office PowerPoint</Application>
  <PresentationFormat>On-screen Show (4:3)</PresentationFormat>
  <Paragraphs>588</Paragraphs>
  <Slides>36</Slides>
  <Notes>29</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Median</vt:lpstr>
      <vt:lpstr>Protecting the Kernel from Untrusted Modules  </vt:lpstr>
      <vt:lpstr>Complexity of Operating Systems</vt:lpstr>
      <vt:lpstr>Vulnerabilities in Kernel Modules</vt:lpstr>
      <vt:lpstr>Goals and Challenges</vt:lpstr>
      <vt:lpstr>Approach</vt:lpstr>
      <vt:lpstr>Instrumenting Modules: Option 1</vt:lpstr>
      <vt:lpstr>Example: Probe Instrumentation</vt:lpstr>
      <vt:lpstr>Instrumenting Modules: Option 2</vt:lpstr>
      <vt:lpstr>Example: DBT Instrumentation</vt:lpstr>
      <vt:lpstr>Example: DBT Instrumentation</vt:lpstr>
      <vt:lpstr>Example: DBT Instrumentation</vt:lpstr>
      <vt:lpstr>Basic DBT Technique</vt:lpstr>
      <vt:lpstr>DBT in Action</vt:lpstr>
      <vt:lpstr>DBT in Action</vt:lpstr>
      <vt:lpstr>DBT in Action</vt:lpstr>
      <vt:lpstr>Initial Evaluation: Apache</vt:lpstr>
      <vt:lpstr>Binary Translation for Kernel </vt:lpstr>
      <vt:lpstr>DRK: Our Kernel DBT Framework</vt:lpstr>
      <vt:lpstr>DRK Tools</vt:lpstr>
      <vt:lpstr>DRK Performance</vt:lpstr>
      <vt:lpstr>Stress Test</vt:lpstr>
      <vt:lpstr>Securing Kernel Against Modules</vt:lpstr>
      <vt:lpstr>System Overview</vt:lpstr>
      <vt:lpstr>Module Wrappers</vt:lpstr>
      <vt:lpstr>Kernel Wrappers</vt:lpstr>
      <vt:lpstr>Looking up Kernel Wrappers</vt:lpstr>
      <vt:lpstr>Control-Flow Integrity</vt:lpstr>
      <vt:lpstr>Challenges</vt:lpstr>
      <vt:lpstr>Current Status</vt:lpstr>
      <vt:lpstr>Conclusion</vt:lpstr>
      <vt:lpstr>Questions?</vt:lpstr>
      <vt:lpstr>Execution Time: Call Tracing</vt:lpstr>
      <vt:lpstr>Execution Time: Basic Block Count</vt:lpstr>
      <vt:lpstr>Evaluation Strategy(1)</vt:lpstr>
      <vt:lpstr>Shadow Region</vt:lpstr>
      <vt:lpstr>Control-Flow Integrity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the Kernel from Untrusted Modules</dc:title>
  <dc:creator>Akshay</dc:creator>
  <cp:lastModifiedBy>Ashvin Goel</cp:lastModifiedBy>
  <cp:revision>442</cp:revision>
  <dcterms:created xsi:type="dcterms:W3CDTF">2012-02-23T17:10:06Z</dcterms:created>
  <dcterms:modified xsi:type="dcterms:W3CDTF">2012-12-07T09:15:05Z</dcterms:modified>
</cp:coreProperties>
</file>